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4" r:id="rId4"/>
    <p:sldId id="280" r:id="rId5"/>
    <p:sldId id="273" r:id="rId6"/>
    <p:sldId id="271" r:id="rId7"/>
    <p:sldId id="268" r:id="rId8"/>
    <p:sldId id="275" r:id="rId9"/>
    <p:sldId id="272" r:id="rId10"/>
    <p:sldId id="277" r:id="rId11"/>
    <p:sldId id="258" r:id="rId12"/>
    <p:sldId id="269" r:id="rId13"/>
    <p:sldId id="278" r:id="rId14"/>
    <p:sldId id="276" r:id="rId15"/>
    <p:sldId id="279" r:id="rId16"/>
    <p:sldId id="270" r:id="rId17"/>
    <p:sldId id="259" r:id="rId18"/>
    <p:sldId id="267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E22"/>
    <a:srgbClr val="0000FF"/>
    <a:srgbClr val="CC6600"/>
    <a:srgbClr val="5D0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9189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9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9B9A-56BC-41D6-8415-A86AEA138304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0FF8A-5994-42C6-B652-0943BC493B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9824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D3FFC4-8F22-E54F-813A-FBB0E742A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827BDF-278F-F648-A563-3E2AF0F9E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1F6EE-E787-D847-A06E-AAA2AD1D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60728-0ADB-3641-93D0-C8B69DE96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9E3495-1702-FD45-894A-9BF0373F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476CD-A668-3147-8B5B-82F6BA2E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8469C3-A45E-344D-9281-0A71E73A5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DC57F2-B55F-8C4C-89E2-C8217D537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292F1D-5EB2-3241-A9CD-0854E4DAE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8C94C2-4133-4445-AE6A-654F7620B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88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947E0AC-B7F8-4841-9A12-83033B897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719B000-789C-EE4C-A666-B12B9BD1C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E4E8F3-38BD-A44E-BFDE-59BADF0B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A625C4-F90C-9449-B8B9-390F732CD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45C922-FE96-7A4C-9253-37DE75D54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1397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0FFC2E-9186-BB44-8F73-31E56BAC3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652373-31B9-594F-94A4-B9A9694B5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911CF9-B8A5-5445-86E6-05D146F3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6D4538-0F06-BB40-88F0-CA04909E5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3DAC6-5383-604B-B4D6-D501D600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983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24DCCB-6E6E-BC42-BDB9-0CB346205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0A052F-BF56-3246-B277-CC5876379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419751-3705-C347-8C0A-DF55B662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5E7FCD-7477-3D41-A216-4E8721039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BC0D9F-13A0-D64B-A694-F6C8A9DF9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922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C281-D9B5-894B-BE6C-E60FD49A7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56539F-D7C3-4F42-9533-86A3ABF7A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3B53B8F-CDE3-6C44-BC35-432CE3305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0F52AD-1FED-8243-AD77-5700342E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AA09E4-194C-0C4A-A43C-49021EF7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9343D5-4DF8-184B-B2A8-A2B7F24A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482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07681-BF01-D643-9F5F-07DBA3AC0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42CE8F-A313-5B4B-8E2C-DD39D25B6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B25A01-1A2A-D64F-A9A4-DAD6FCD48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A8D6473-E19A-334E-B675-1512EA3A2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26818B-D2F9-084C-82EB-2039F18F7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AEB9A9-F547-D742-BAAD-FA41CE23E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EDEA6CB-D35C-3B4F-AD82-3506E4E69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12F9895-5942-4F40-B706-9D49E97D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76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1F11A-4026-D04B-99C8-6C97ADE06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67F4B29-F76E-164E-B25D-24CAC6050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8D669E-E08D-8045-83C8-1A4160E0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7EA2CF4-6D83-3245-9E81-1AA5A970E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440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D08287-EDC2-8A46-8825-6BAD3AD0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E3E2766-47FB-4B47-8562-168AAF2B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F1A1F5-412C-B845-AFA9-10C246D7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495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BA1BB-C4F5-D441-85BC-77B5962D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15CBBD-E6E3-A24A-BE11-23BF743B6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4E7E1-6395-254E-82BE-D59DCA9ED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013AD2-9E53-8E46-BE5A-467EDA5F6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5CECBA-3B7C-1849-B5C1-7DDDF71B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802077-E2A3-A543-ADBB-A8B38D138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497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31904-9D6C-F045-A747-95288D68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CA53BF4-9819-0445-8690-8EC1BDE54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24CF09-6029-B242-A452-5C454882A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6D1354-6D6C-6144-976A-D49747AA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EB6764-F85D-D54B-9C05-F6B29D23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BFA63B-ABBC-8947-AA4C-DE1CDDDD4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627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0B73C0-48D3-A046-8D7F-4F53D5D5E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C6095BA-E530-1F4F-B603-F6BEBD57A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39A244-3DC3-9B44-8738-D7AB98AD0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D2E1F-5CFC-5743-A87F-A3F3434CC4C6}" type="datetimeFigureOut">
              <a:rPr lang="es-MX" smtClean="0"/>
              <a:t>11/09/2026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E4276E-6D74-E146-AC46-5F8EC7829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8778F5-AC50-0E4F-A558-649627D6C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4651B-D8A0-824F-B1CB-1FC567C4DE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23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b.mx/curp/" TargetMode="External"/><Relationship Id="rId2" Type="http://schemas.openxmlformats.org/officeDocument/2006/relationships/hyperlink" Target="https://www.gob.mx/ActaNacimiento/folioSeguimiento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mgalicia@utcancun.edu.mx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ecassuperior.seq.gob.mx/becassuperior/Login/index.html" TargetMode="External"/><Relationship Id="rId2" Type="http://schemas.openxmlformats.org/officeDocument/2006/relationships/hyperlink" Target="https://utcancun.edu.mx/index.php/becas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iosescolares@utcancun.edu.mx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FCD015-F491-CC49-9F4E-BF500B8B7E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AF4A9D-7EA5-49D8-9458-B05D9DC1B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21" y="2226583"/>
            <a:ext cx="8572500" cy="26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44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06ABC8-E5A9-4EA9-B5C0-60AB9EF36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55" y="213064"/>
            <a:ext cx="11233383" cy="554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9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>
            <a:extLst>
              <a:ext uri="{FF2B5EF4-FFF2-40B4-BE49-F238E27FC236}">
                <a16:creationId xmlns:a16="http://schemas.microsoft.com/office/drawing/2014/main" id="{C36BEF6D-A724-42FF-9624-52710D044B80}"/>
              </a:ext>
            </a:extLst>
          </p:cNvPr>
          <p:cNvSpPr txBox="1"/>
          <p:nvPr/>
        </p:nvSpPr>
        <p:spPr>
          <a:xfrm rot="16200000">
            <a:off x="-1480962" y="2587812"/>
            <a:ext cx="5708342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MX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1400" dirty="0">
                <a:solidFill>
                  <a:srgbClr val="0000FF"/>
                </a:solidFill>
              </a:rPr>
              <a:t>Sólo si es empleo NO FORMAL; como vendedor ambulante; jardinero independiente; empleado domestico; etc., colocaran en lugar donde trabaja “SIN LUGAR FIJO”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AF2D05AD-AA7C-4A5C-B826-97CA7AFBCD90}"/>
              </a:ext>
            </a:extLst>
          </p:cNvPr>
          <p:cNvCxnSpPr>
            <a:cxnSpLocks/>
          </p:cNvCxnSpPr>
          <p:nvPr/>
        </p:nvCxnSpPr>
        <p:spPr>
          <a:xfrm>
            <a:off x="1926762" y="2756513"/>
            <a:ext cx="905525" cy="585926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886E5DE4-2EB3-4A52-AC05-7F01AC2F0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175" y="14287"/>
            <a:ext cx="9267825" cy="6829425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494C1FF-D194-421C-A309-602922CAFDAE}"/>
              </a:ext>
            </a:extLst>
          </p:cNvPr>
          <p:cNvSpPr/>
          <p:nvPr/>
        </p:nvSpPr>
        <p:spPr>
          <a:xfrm>
            <a:off x="3710866" y="5122416"/>
            <a:ext cx="3719744" cy="7812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88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F15478-52BE-48CA-A4DC-30765E947C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4715"/>
            <a:ext cx="12192000" cy="472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3D50225-655C-4212-98C5-8490643946B4}"/>
              </a:ext>
            </a:extLst>
          </p:cNvPr>
          <p:cNvSpPr txBox="1"/>
          <p:nvPr/>
        </p:nvSpPr>
        <p:spPr>
          <a:xfrm>
            <a:off x="239697" y="5930283"/>
            <a:ext cx="1039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finalizar el llenado, le das guardar e imprimes la solicitud de beca y la firmas.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33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2A12B2-7253-4DE6-BDA0-53B2FFC81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022"/>
            <a:ext cx="12192000" cy="678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11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B909FE0-E0F8-4CD0-BF97-4A2BBF623659}"/>
              </a:ext>
            </a:extLst>
          </p:cNvPr>
          <p:cNvSpPr txBox="1"/>
          <p:nvPr/>
        </p:nvSpPr>
        <p:spPr>
          <a:xfrm>
            <a:off x="292962" y="133166"/>
            <a:ext cx="10511161" cy="617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990E22"/>
                </a:solidFill>
              </a:rPr>
              <a:t>Acomoda tus documentos en el orden del CONTRARECIBO:</a:t>
            </a:r>
          </a:p>
          <a:p>
            <a:pPr marL="342900" lvl="0" indent="-342900">
              <a:spcBef>
                <a:spcPts val="290"/>
              </a:spcBef>
              <a:spcAft>
                <a:spcPts val="0"/>
              </a:spcAft>
              <a:buFont typeface="+mj-lt"/>
              <a:buAutoNum type="arabicPeriod"/>
              <a:tabLst>
                <a:tab pos="343535" algn="l"/>
              </a:tabLst>
            </a:pP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Original</a:t>
            </a:r>
            <a:r>
              <a:rPr lang="es-ES" sz="1600" b="1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del</a:t>
            </a:r>
            <a:r>
              <a:rPr lang="es-ES" sz="1600" b="1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formato</a:t>
            </a:r>
            <a:r>
              <a:rPr lang="es-ES" sz="1600" b="1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600" b="1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Registro</a:t>
            </a:r>
            <a:r>
              <a:rPr lang="es-ES" sz="1600" b="1" spc="-5" dirty="0">
                <a:effectLst/>
                <a:latin typeface="Arial MT"/>
                <a:ea typeface="Arial MT"/>
                <a:cs typeface="Arial MT"/>
              </a:rPr>
              <a:t> d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600" b="1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Sistema</a:t>
            </a:r>
            <a:r>
              <a:rPr lang="es-ES" sz="1600" b="1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del</a:t>
            </a:r>
            <a:r>
              <a:rPr lang="es-ES" sz="1600" b="1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Programa de</a:t>
            </a:r>
            <a:r>
              <a:rPr lang="es-ES" sz="1600" b="1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Becas</a:t>
            </a:r>
            <a:r>
              <a:rPr lang="es-ES" sz="1600" b="1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para</a:t>
            </a:r>
            <a:r>
              <a:rPr lang="es-ES" sz="1600" b="1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Mujeres</a:t>
            </a:r>
            <a:r>
              <a:rPr lang="es-ES" sz="1600" b="1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1600" b="1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Educación</a:t>
            </a:r>
            <a:r>
              <a:rPr lang="es-ES" sz="1600" b="1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600" b="1" dirty="0">
                <a:effectLst/>
                <a:latin typeface="Arial MT"/>
                <a:ea typeface="Arial MT"/>
                <a:cs typeface="Arial MT"/>
              </a:rPr>
              <a:t>Superior</a:t>
            </a:r>
            <a:r>
              <a:rPr lang="es-ES" sz="1600" b="1" spc="-10" dirty="0">
                <a:effectLst/>
                <a:latin typeface="Arial MT"/>
                <a:ea typeface="Arial MT"/>
                <a:cs typeface="Arial MT"/>
              </a:rPr>
              <a:t> septiembre-diciembre </a:t>
            </a:r>
            <a:r>
              <a:rPr lang="es-ES" sz="1600" b="1" spc="-20" dirty="0">
                <a:effectLst/>
                <a:latin typeface="Arial MT"/>
                <a:ea typeface="Arial MT"/>
                <a:cs typeface="Arial MT"/>
              </a:rPr>
              <a:t>2026 </a:t>
            </a:r>
            <a:r>
              <a:rPr lang="es-ES" sz="1600" b="1" spc="-20" dirty="0"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(firmada antes de pasar a VALIDACION con becas)</a:t>
            </a:r>
            <a:endParaRPr lang="es-MX" sz="1600" b="1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5"/>
              </a:spcBef>
              <a:buFont typeface="+mj-lt"/>
              <a:buAutoNum type="arabicPeriod"/>
              <a:tabLst>
                <a:tab pos="343535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Copia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del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Acta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Nacimiento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b="1" spc="-5" dirty="0">
                <a:effectLst/>
                <a:latin typeface="Arial MT"/>
                <a:ea typeface="Arial MT"/>
                <a:cs typeface="Arial MT"/>
              </a:rPr>
              <a:t>Actualizada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2026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aspirante</a:t>
            </a:r>
            <a:r>
              <a:rPr lang="es-ES" sz="13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Carta de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Naturalización Mexicana,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según</a:t>
            </a:r>
            <a:r>
              <a:rPr lang="es-ES" sz="13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sea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caso. 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  <a:hlinkClick r:id="rId2"/>
              </a:rPr>
              <a:t>https://www.gob.mx/ActaNacimiento/folioSeguimiento/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5"/>
              </a:spcBef>
              <a:buFont typeface="+mj-lt"/>
              <a:buAutoNum type="arabicPeriod"/>
              <a:tabLst>
                <a:tab pos="343535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Copia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3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identificación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oficial</a:t>
            </a:r>
            <a:r>
              <a:rPr lang="es-ES" sz="13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con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fotografía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(INE,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PASAPORTE o CARTILLA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MILITAR) </a:t>
            </a:r>
            <a:r>
              <a:rPr lang="es-ES" sz="1300" b="1" spc="-10" dirty="0">
                <a:effectLst/>
                <a:latin typeface="Arial MT"/>
                <a:ea typeface="Arial MT"/>
                <a:cs typeface="Arial MT"/>
              </a:rPr>
              <a:t>Vigente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. Solo las alumnas de nuevo ingreso que sean menores de edad, entregaran copia de credencial del bachillerato.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5"/>
              </a:spcBef>
              <a:buFont typeface="+mj-lt"/>
              <a:buAutoNum type="arabicPeriod"/>
              <a:tabLst>
                <a:tab pos="343535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Copia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3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Clave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Única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Registro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Población</a:t>
            </a:r>
            <a:r>
              <a:rPr lang="es-ES" sz="13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(CURP)</a:t>
            </a:r>
            <a:r>
              <a:rPr lang="es-ES" sz="1300" spc="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b="1" spc="-5" dirty="0">
                <a:effectLst/>
                <a:latin typeface="Arial MT"/>
                <a:ea typeface="Arial MT"/>
                <a:cs typeface="Arial MT"/>
              </a:rPr>
              <a:t>Actualizada Julio, Agosto o Septiembre 2026 </a:t>
            </a:r>
            <a:r>
              <a:rPr lang="es-ES" sz="1300" b="1" spc="-5" dirty="0">
                <a:effectLst/>
                <a:latin typeface="Arial MT"/>
                <a:ea typeface="Arial MT"/>
                <a:cs typeface="Arial MT"/>
                <a:hlinkClick r:id="rId3"/>
              </a:rPr>
              <a:t>https://www.gob.mx/curp/</a:t>
            </a:r>
            <a:r>
              <a:rPr lang="es-ES" sz="1300" b="1" spc="-5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785"/>
              </a:spcBef>
              <a:spcAft>
                <a:spcPts val="0"/>
              </a:spcAft>
              <a:buFont typeface="+mj-lt"/>
              <a:buAutoNum type="arabicPeriod"/>
              <a:tabLst>
                <a:tab pos="343535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Copia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comprobante</a:t>
            </a:r>
            <a:r>
              <a:rPr lang="es-ES" sz="1300" spc="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3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domicilio</a:t>
            </a:r>
            <a:r>
              <a:rPr lang="es-ES" sz="13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actual</a:t>
            </a:r>
            <a:r>
              <a:rPr lang="es-ES" sz="1300" spc="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(</a:t>
            </a:r>
            <a:r>
              <a:rPr lang="es-ES" sz="1300" b="1" dirty="0">
                <a:solidFill>
                  <a:srgbClr val="990E22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con fecha de emisión </a:t>
            </a: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de Julio, Agosto o Septiembre 2026</a:t>
            </a:r>
            <a:r>
              <a:rPr lang="es-ES" sz="1300" b="1" spc="-5" dirty="0">
                <a:effectLst/>
                <a:latin typeface="Arial MT"/>
                <a:ea typeface="Arial MT"/>
                <a:cs typeface="Arial MT"/>
              </a:rPr>
              <a:t>)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tabLst>
                <a:tab pos="343535" algn="l"/>
              </a:tabLst>
            </a:pP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Constancia</a:t>
            </a:r>
            <a:r>
              <a:rPr lang="es-ES" sz="1300" b="1" spc="-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de</a:t>
            </a:r>
            <a:r>
              <a:rPr lang="es-ES" sz="1300" b="1" spc="-30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Estudios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43535" algn="l"/>
              </a:tabLst>
            </a:pP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" panose="020B0604020202020204" pitchFamily="34" charset="0"/>
                <a:ea typeface="Arial MT"/>
                <a:cs typeface="Arial MT"/>
              </a:rPr>
              <a:t>Alumnas a partir de 3° cuatrimestre entregan</a:t>
            </a:r>
            <a:r>
              <a:rPr lang="es-ES" sz="13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 CONSTANCIA CON CALIFICACIONES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emitida</a:t>
            </a:r>
            <a:r>
              <a:rPr lang="es-ES" sz="13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por Servicios</a:t>
            </a:r>
            <a:r>
              <a:rPr lang="es-ES" sz="13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Escolares</a:t>
            </a:r>
            <a:r>
              <a:rPr lang="es-ES" sz="1300" spc="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con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promedio</a:t>
            </a:r>
            <a:r>
              <a:rPr lang="es-ES" sz="1300" spc="10" dirty="0">
                <a:effectLst/>
                <a:latin typeface="Arial MT"/>
                <a:ea typeface="Arial MT"/>
                <a:cs typeface="Arial MT"/>
              </a:rPr>
              <a:t> mínimo de 80 </a:t>
            </a:r>
            <a:r>
              <a:rPr lang="es-ES" sz="1300" b="1" u="sng" dirty="0">
                <a:effectLst/>
                <a:latin typeface="Arial MT"/>
                <a:ea typeface="Arial MT"/>
                <a:cs typeface="Arial MT"/>
              </a:rPr>
              <a:t>MAYO-AGOSTO</a:t>
            </a:r>
            <a:r>
              <a:rPr lang="es-ES" sz="1300" b="1" u="sng" spc="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b="1" u="sng" spc="-20" dirty="0">
                <a:effectLst/>
                <a:latin typeface="Arial MT"/>
                <a:ea typeface="Arial MT"/>
                <a:cs typeface="Arial MT"/>
              </a:rPr>
              <a:t>2026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8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43535" algn="l"/>
              </a:tabLst>
            </a:pP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Alumnas de nuevo ingreso a la UT entregaran </a:t>
            </a:r>
            <a:r>
              <a:rPr lang="es-ES" sz="1300" b="1" u="sng" spc="-20" dirty="0">
                <a:effectLst/>
                <a:latin typeface="Arial MT"/>
                <a:ea typeface="Arial MT"/>
                <a:cs typeface="Arial MT"/>
              </a:rPr>
              <a:t>CONSTANCIA SIMPLE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b="1" spc="-20" dirty="0">
                <a:latin typeface="Arial MT"/>
                <a:ea typeface="Arial MT"/>
                <a:cs typeface="Arial MT"/>
              </a:rPr>
              <a:t>y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 anexan </a:t>
            </a:r>
            <a:r>
              <a:rPr lang="es-ES" sz="1300" u="sng" spc="-20" dirty="0">
                <a:effectLst/>
                <a:latin typeface="Arial MT"/>
                <a:ea typeface="Arial MT"/>
                <a:cs typeface="Arial MT"/>
              </a:rPr>
              <a:t>copia del CERTIFICADO DE BACHILLERATO</a:t>
            </a:r>
            <a:r>
              <a:rPr lang="es-ES" sz="1300" spc="-20" dirty="0">
                <a:effectLst/>
                <a:latin typeface="Arial MT"/>
                <a:ea typeface="Arial MT"/>
                <a:cs typeface="Arial MT"/>
              </a:rPr>
              <a:t>, con </a:t>
            </a:r>
            <a:r>
              <a:rPr lang="es-ES" sz="1300" b="1" spc="-20" dirty="0">
                <a:effectLst/>
                <a:latin typeface="Arial MT"/>
                <a:ea typeface="Arial MT"/>
                <a:cs typeface="Arial MT"/>
              </a:rPr>
              <a:t>promedio mínimo de 8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590"/>
              </a:spcBef>
              <a:spcAft>
                <a:spcPts val="0"/>
              </a:spcAft>
              <a:buAutoNum type="arabicPeriod" startAt="7"/>
              <a:tabLst>
                <a:tab pos="343535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Copia del Documento</a:t>
            </a:r>
            <a:r>
              <a:rPr lang="es-ES" sz="1300" spc="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expedido</a:t>
            </a:r>
            <a:r>
              <a:rPr lang="es-ES" sz="1300" b="1" u="sng" spc="-1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por</a:t>
            </a:r>
            <a:r>
              <a:rPr lang="es-ES" sz="1300" b="1" u="sng" spc="-3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institución bancaria</a:t>
            </a:r>
            <a:r>
              <a:rPr lang="es-ES" sz="1300" b="1" spc="-1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300" spc="-15" dirty="0">
                <a:effectLst/>
                <a:latin typeface="Arial" panose="020B0604020202020204" pitchFamily="34" charset="0"/>
                <a:ea typeface="Arial MT"/>
                <a:cs typeface="Arial MT"/>
              </a:rPr>
              <a:t>que contenga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 tu Nombre, </a:t>
            </a:r>
            <a:r>
              <a:rPr lang="es-ES" sz="1300" spc="-5" dirty="0">
                <a:latin typeface="Arial MT"/>
                <a:ea typeface="Arial MT"/>
                <a:cs typeface="Arial MT"/>
              </a:rPr>
              <a:t>B</a:t>
            </a:r>
            <a:r>
              <a:rPr lang="es-ES" sz="1300" spc="-5" dirty="0">
                <a:effectLst/>
                <a:latin typeface="Arial MT"/>
                <a:ea typeface="Arial MT"/>
                <a:cs typeface="Arial MT"/>
              </a:rPr>
              <a:t>anco, </a:t>
            </a:r>
            <a:r>
              <a:rPr lang="es-ES" sz="1300" b="1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CLABE </a:t>
            </a:r>
            <a:r>
              <a:rPr lang="es-ES" sz="1300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y </a:t>
            </a:r>
            <a:r>
              <a:rPr lang="es-ES" sz="1300" b="1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CUENTA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(</a:t>
            </a:r>
            <a:r>
              <a:rPr lang="es-ES" sz="1300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No captura de pantalla, puede ser estado de cuenta o contrato bancario</a:t>
            </a: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). Solo las alumnas menores de edad entregan el documento bancario de su madre, padre o tutor, con copia de su INE y CURP actualizada.</a:t>
            </a:r>
          </a:p>
          <a:p>
            <a:pPr lvl="0">
              <a:spcBef>
                <a:spcPts val="590"/>
              </a:spcBef>
              <a:spcAft>
                <a:spcPts val="0"/>
              </a:spcAft>
              <a:tabLst>
                <a:tab pos="343535" algn="l"/>
              </a:tabLst>
            </a:pPr>
            <a:r>
              <a:rPr lang="es-ES" sz="1300" spc="-10" dirty="0">
                <a:effectLst/>
                <a:latin typeface="Arial MT"/>
                <a:ea typeface="Arial MT"/>
                <a:cs typeface="Arial MT"/>
              </a:rPr>
              <a:t>“La cuenta bancaria puede ser de cualquier banco </a:t>
            </a:r>
            <a:r>
              <a:rPr lang="es-ES" sz="1300" b="1" spc="-10" dirty="0">
                <a:solidFill>
                  <a:srgbClr val="990E22"/>
                </a:solidFill>
                <a:effectLst/>
                <a:latin typeface="Arial MT"/>
                <a:ea typeface="Arial MT"/>
                <a:cs typeface="Arial MT"/>
              </a:rPr>
              <a:t>excepto BIENESTAR o MERCADO PAGO.”</a:t>
            </a:r>
            <a:endParaRPr lang="es-MX" sz="1300" b="1" dirty="0">
              <a:solidFill>
                <a:srgbClr val="990E22"/>
              </a:solidFill>
              <a:effectLst/>
              <a:latin typeface="Arial MT"/>
              <a:ea typeface="Arial MT"/>
              <a:cs typeface="Arial MT"/>
            </a:endParaRPr>
          </a:p>
          <a:p>
            <a:pPr marR="1606550" lvl="0">
              <a:lnSpc>
                <a:spcPct val="103000"/>
              </a:lnSpc>
              <a:spcBef>
                <a:spcPts val="585"/>
              </a:spcBef>
              <a:spcAft>
                <a:spcPts val="0"/>
              </a:spcAft>
              <a:tabLst>
                <a:tab pos="342900" algn="l"/>
                <a:tab pos="344170" algn="l"/>
              </a:tabLst>
            </a:pP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8.  Comprobante</a:t>
            </a:r>
            <a:r>
              <a:rPr lang="es-ES" sz="1300" spc="2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u="sng" dirty="0">
                <a:effectLst/>
                <a:latin typeface="Arial MT"/>
                <a:ea typeface="Arial MT"/>
                <a:cs typeface="Arial MT"/>
              </a:rPr>
              <a:t>vigente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 de ingresos </a:t>
            </a:r>
            <a:r>
              <a:rPr lang="es-ES" sz="1300" b="1" u="sng" dirty="0">
                <a:effectLst/>
                <a:latin typeface="Arial MT"/>
                <a:ea typeface="Arial MT"/>
                <a:cs typeface="Arial MT"/>
              </a:rPr>
              <a:t>MENSUALES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  del padre, madre, tutor o propios </a:t>
            </a:r>
            <a:r>
              <a:rPr lang="es-ES" sz="1300" u="sng" dirty="0">
                <a:effectLst/>
                <a:latin typeface="Arial MT"/>
                <a:ea typeface="Arial MT"/>
                <a:cs typeface="Arial MT"/>
              </a:rPr>
              <a:t>de junio, julio, agosto o septiembre</a:t>
            </a:r>
            <a:r>
              <a:rPr lang="es-ES" sz="13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300" dirty="0">
                <a:effectLst/>
                <a:latin typeface="Arial MT"/>
                <a:ea typeface="Arial MT"/>
                <a:cs typeface="Arial MT"/>
              </a:rPr>
              <a:t>2026, se sugiere que sea una constancia laboral para facilitar el trámite de la beca o constancia de Ingresos para Empleos no Formales, en caso de que aplique, ese formato lo genera el sistema y lleva firma de la persona que labora.</a:t>
            </a:r>
            <a:endParaRPr lang="es-MX" sz="1300" dirty="0">
              <a:effectLst/>
              <a:latin typeface="Arial MT"/>
              <a:ea typeface="Arial MT"/>
              <a:cs typeface="Arial MT"/>
            </a:endParaRPr>
          </a:p>
          <a:p>
            <a:pPr marL="342900" marR="1606550" lvl="0" indent="-342900">
              <a:lnSpc>
                <a:spcPct val="103000"/>
              </a:lnSpc>
              <a:spcBef>
                <a:spcPts val="585"/>
              </a:spcBef>
              <a:spcAft>
                <a:spcPts val="0"/>
              </a:spcAft>
              <a:buSzPts val="900"/>
              <a:buFont typeface="Wingdings" panose="05000000000000000000" pitchFamily="2" charset="2"/>
              <a:buChar char=""/>
              <a:tabLst>
                <a:tab pos="342900" algn="l"/>
                <a:tab pos="344170" algn="l"/>
              </a:tabLst>
            </a:pPr>
            <a:r>
              <a:rPr lang="es-ES" sz="1300" spc="0" dirty="0">
                <a:effectLst/>
                <a:latin typeface="Arial MT"/>
                <a:ea typeface="Arial MT"/>
                <a:cs typeface="Arial MT"/>
              </a:rPr>
              <a:t>Constancia de inscripción al padrón de violencia, este es opcional </a:t>
            </a:r>
            <a:r>
              <a:rPr lang="es-ES" sz="1300" spc="0" dirty="0"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sólo en caso de que aplique</a:t>
            </a:r>
            <a:r>
              <a:rPr lang="es-ES" sz="1300" spc="0" dirty="0">
                <a:effectLst/>
                <a:latin typeface="Arial MT"/>
                <a:ea typeface="Arial MT"/>
                <a:cs typeface="Arial MT"/>
              </a:rPr>
              <a:t>.</a:t>
            </a:r>
            <a:endParaRPr lang="es-MX" sz="1300" spc="0" dirty="0">
              <a:effectLst/>
              <a:latin typeface="Arial MT"/>
              <a:ea typeface="Arial MT"/>
              <a:cs typeface="Arial MT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0383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09FA6E-0AAE-422E-8731-E175207F3496}"/>
              </a:ext>
            </a:extLst>
          </p:cNvPr>
          <p:cNvSpPr txBox="1"/>
          <p:nvPr/>
        </p:nvSpPr>
        <p:spPr>
          <a:xfrm>
            <a:off x="245616" y="1210156"/>
            <a:ext cx="11700768" cy="4728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745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1485" algn="l"/>
              </a:tabLst>
            </a:pP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Pasar</a:t>
            </a:r>
            <a:r>
              <a:rPr lang="es-ES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pc="-5" dirty="0">
                <a:latin typeface="Arial MT"/>
                <a:ea typeface="Arial MT"/>
                <a:cs typeface="Arial MT"/>
              </a:rPr>
              <a:t>a </a:t>
            </a:r>
            <a:r>
              <a:rPr lang="es-ES" b="1" spc="-5" dirty="0">
                <a:latin typeface="Arial MT"/>
                <a:ea typeface="Arial MT"/>
                <a:cs typeface="Arial MT"/>
              </a:rPr>
              <a:t>BECAS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con tu </a:t>
            </a:r>
            <a:r>
              <a:rPr lang="es-ES" sz="1800" b="1" u="sng" spc="-5" dirty="0">
                <a:effectLst/>
                <a:latin typeface="Arial" panose="020B0604020202020204" pitchFamily="34" charset="0"/>
                <a:ea typeface="Arial MT"/>
                <a:cs typeface="Arial MT"/>
              </a:rPr>
              <a:t>expediente</a:t>
            </a:r>
            <a:r>
              <a:rPr lang="es-ES" sz="1800" b="1" u="sng" spc="-5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u="sng" spc="-5" dirty="0">
                <a:effectLst/>
                <a:latin typeface="Arial" panose="020B0604020202020204" pitchFamily="34" charset="0"/>
                <a:ea typeface="Arial MT"/>
                <a:cs typeface="Arial MT"/>
              </a:rPr>
              <a:t>completo</a:t>
            </a:r>
            <a:r>
              <a:rPr lang="es-ES" sz="1800" b="1" spc="-70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para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validación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documentos.</a:t>
            </a:r>
            <a:r>
              <a:rPr lang="es-ES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(</a:t>
            </a:r>
            <a:r>
              <a:rPr lang="es-ES" sz="1800" spc="-1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Recuerda</a:t>
            </a:r>
            <a:r>
              <a:rPr lang="es-ES" sz="1800" spc="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firmar</a:t>
            </a:r>
            <a:r>
              <a:rPr lang="es-ES" sz="1800" spc="-55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tus</a:t>
            </a:r>
            <a:r>
              <a:rPr lang="es-ES" sz="1800" spc="-35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formatos</a:t>
            </a:r>
            <a:r>
              <a:rPr lang="es-ES" sz="1800" spc="-65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antes</a:t>
            </a:r>
            <a:r>
              <a:rPr lang="es-ES" sz="1800" spc="-45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de</a:t>
            </a:r>
            <a:r>
              <a:rPr lang="es-ES" sz="1800" spc="-5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MT"/>
                <a:ea typeface="Arial MT"/>
                <a:cs typeface="Arial MT"/>
              </a:rPr>
              <a:t>pasar</a:t>
            </a:r>
            <a:r>
              <a:rPr lang="es-ES" sz="180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)</a:t>
            </a:r>
            <a:r>
              <a:rPr lang="es-ES" sz="1800" spc="-3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“No</a:t>
            </a:r>
            <a:r>
              <a:rPr lang="es-ES" sz="1800" spc="-3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se</a:t>
            </a:r>
            <a:r>
              <a:rPr lang="es-ES" sz="1800" spc="-5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validan</a:t>
            </a:r>
            <a:r>
              <a:rPr lang="es-ES" sz="1800" spc="-2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expedientes</a:t>
            </a:r>
            <a:r>
              <a:rPr lang="es-ES" sz="1800" spc="-5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incompletos”</a:t>
            </a:r>
            <a:endParaRPr lang="es-MX" sz="1800" dirty="0">
              <a:effectLst/>
              <a:latin typeface="Arial MT"/>
              <a:ea typeface="Arial MT"/>
              <a:cs typeface="Arial MT"/>
            </a:endParaRPr>
          </a:p>
          <a:p>
            <a:pPr marL="342900" marR="422910" lvl="0" indent="-342900">
              <a:lnSpc>
                <a:spcPct val="103000"/>
              </a:lnSpc>
              <a:spcBef>
                <a:spcPts val="65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0850" algn="l"/>
                <a:tab pos="452120" algn="l"/>
              </a:tabLst>
            </a:pP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Escaneara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cada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archivo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un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PDF como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indica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CONTRARECIBO. (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Ve</a:t>
            </a:r>
            <a:r>
              <a:rPr lang="es-ES" sz="1800" spc="-2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que</a:t>
            </a:r>
            <a:r>
              <a:rPr lang="es-ES" sz="1800" spc="-30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los</a:t>
            </a:r>
            <a:r>
              <a:rPr lang="es-ES" sz="1800" spc="-20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formatos</a:t>
            </a:r>
            <a:r>
              <a:rPr lang="es-ES" sz="1800" spc="-5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que</a:t>
            </a:r>
            <a:r>
              <a:rPr lang="es-ES" sz="1800" spc="-40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son</a:t>
            </a:r>
            <a:r>
              <a:rPr lang="es-ES" sz="1800" spc="-40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CC"/>
                </a:solidFill>
                <a:effectLst/>
                <a:latin typeface="Arial MT"/>
                <a:ea typeface="Arial MT"/>
                <a:cs typeface="Arial MT"/>
              </a:rPr>
              <a:t>varias hojas estén escaneados juntos en un PDF. Por ejemplo, la solicitud son 2 o 3 hojas el un PDF o para alumnas de nuevo ingreso la constancia simple y el certificado de bachillerato van en un solo archivo PDF o los recibos de nómina si son varias hojas van  juntas en un PDF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)</a:t>
            </a:r>
            <a:endParaRPr lang="es-MX" sz="1800" spc="-5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61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0850" algn="l"/>
              </a:tabLst>
            </a:pP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Subir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plataforma</a:t>
            </a:r>
            <a:r>
              <a:rPr lang="es-ES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mujeres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los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archivos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escaneados,</a:t>
            </a:r>
            <a:r>
              <a:rPr lang="es-ES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revisa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que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se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suban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apartado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correcto</a:t>
            </a:r>
            <a:r>
              <a:rPr lang="es-ES" spc="-10" dirty="0">
                <a:latin typeface="Arial MT"/>
                <a:ea typeface="Arial MT"/>
                <a:cs typeface="Arial MT"/>
              </a:rPr>
              <a:t>.</a:t>
            </a:r>
            <a:endParaRPr lang="es-MX" sz="1800" spc="-5" dirty="0">
              <a:effectLst/>
              <a:latin typeface="Arial MT"/>
              <a:ea typeface="Arial MT"/>
              <a:cs typeface="Arial MT"/>
            </a:endParaRPr>
          </a:p>
          <a:p>
            <a:pPr marL="342900" marR="353060" lvl="0" indent="-342900">
              <a:lnSpc>
                <a:spcPct val="103000"/>
              </a:lnSpc>
              <a:spcBef>
                <a:spcPts val="65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0850" algn="l"/>
                <a:tab pos="452120" algn="l"/>
              </a:tabLst>
            </a:pP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Antes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darle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b="1" u="sng" spc="-5" dirty="0">
                <a:effectLst/>
                <a:highlight>
                  <a:srgbClr val="00FF00"/>
                </a:highlight>
                <a:latin typeface="Arial" panose="020B0604020202020204" pitchFamily="34" charset="0"/>
                <a:ea typeface="Arial MT"/>
                <a:cs typeface="Arial MT"/>
              </a:rPr>
              <a:t>ENVIAR</a:t>
            </a:r>
            <a:r>
              <a:rPr lang="es-ES" sz="1800" b="1" spc="-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al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expediente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digital,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será</a:t>
            </a:r>
            <a:r>
              <a:rPr lang="es-ES" sz="1800" u="sng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responsabilidad</a:t>
            </a:r>
            <a:r>
              <a:rPr lang="es-ES" sz="1800" u="sng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u="sng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u="sng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alumna</a:t>
            </a:r>
            <a:r>
              <a:rPr lang="es-ES" sz="1800" u="sng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revisar</a:t>
            </a:r>
            <a:r>
              <a:rPr lang="es-ES" sz="1800" u="sng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que</a:t>
            </a:r>
            <a:r>
              <a:rPr lang="es-ES" sz="1800" u="sng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los</a:t>
            </a:r>
            <a:r>
              <a:rPr lang="es-ES" sz="1800" u="sng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documentos subidos se vean correctamente</a:t>
            </a:r>
            <a:r>
              <a:rPr lang="es-ES" sz="1800" u="sng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u="sng" spc="-5" dirty="0">
                <a:effectLst/>
                <a:latin typeface="Arial MT"/>
                <a:ea typeface="Arial MT"/>
                <a:cs typeface="Arial MT"/>
              </a:rPr>
              <a:t>(que sean legibles) y estén en el apartado indicado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(en caso contrario</a:t>
            </a:r>
            <a:r>
              <a:rPr lang="es-ES" sz="1800" spc="2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se rechazará el expediente.)</a:t>
            </a:r>
            <a:endParaRPr lang="es-MX" sz="1800" spc="-5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61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0850" algn="l"/>
              </a:tabLst>
            </a:pPr>
            <a:r>
              <a:rPr lang="es-ES" sz="1800" spc="-5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 MT"/>
                <a:ea typeface="Arial MT"/>
                <a:cs typeface="Arial MT"/>
              </a:rPr>
              <a:t>Después</a:t>
            </a:r>
            <a:r>
              <a:rPr lang="es-ES" sz="1800" spc="-65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 MT"/>
                <a:ea typeface="Arial MT"/>
                <a:cs typeface="Arial MT"/>
              </a:rPr>
              <a:t>de</a:t>
            </a:r>
            <a:r>
              <a:rPr lang="es-ES" sz="1800" spc="-55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 MT"/>
                <a:ea typeface="Arial MT"/>
                <a:cs typeface="Arial MT"/>
              </a:rPr>
              <a:t> </a:t>
            </a:r>
            <a:r>
              <a:rPr lang="es-ES" sz="1800" b="1" u="sng" spc="-5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Arial MT"/>
                <a:cs typeface="Arial MT"/>
              </a:rPr>
              <a:t>ENVIAR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es-ES" sz="1800" spc="-1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expediente</a:t>
            </a:r>
            <a:r>
              <a:rPr lang="es-ES" sz="1800" spc="-6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digital,</a:t>
            </a:r>
            <a:r>
              <a:rPr lang="es-ES" sz="1800" spc="-3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regresar</a:t>
            </a:r>
            <a:r>
              <a:rPr lang="es-ES" sz="1800" spc="-6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800" spc="-5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b="1" u="sng" spc="-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expediente</a:t>
            </a:r>
            <a:r>
              <a:rPr lang="es-ES" sz="1800" b="1" u="sng" spc="-5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u="sng" spc="-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físico</a:t>
            </a:r>
            <a:r>
              <a:rPr lang="es-ES" sz="1800" b="1" spc="-5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es-ES" sz="1800" spc="-5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5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Coordinación</a:t>
            </a:r>
            <a:r>
              <a:rPr lang="es-ES" sz="1800" spc="-5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6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solidFill>
                  <a:srgbClr val="000000"/>
                </a:solidFill>
                <a:effectLst/>
                <a:latin typeface="Arial MT"/>
                <a:ea typeface="Arial MT"/>
                <a:cs typeface="Arial MT"/>
              </a:rPr>
              <a:t>Becas.</a:t>
            </a:r>
            <a:r>
              <a:rPr lang="es-MX" spc="-5" dirty="0">
                <a:latin typeface="Arial MT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Deberá</a:t>
            </a:r>
            <a:r>
              <a:rPr lang="es-ES" sz="1800" b="1" spc="-3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estar</a:t>
            </a:r>
            <a:r>
              <a:rPr lang="es-ES" sz="1800" b="1" spc="-4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acomodado</a:t>
            </a:r>
            <a:r>
              <a:rPr lang="es-ES" sz="1800" b="1" spc="-2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en</a:t>
            </a:r>
            <a:r>
              <a:rPr lang="es-ES" sz="1800" b="1" spc="-25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el</a:t>
            </a:r>
            <a:r>
              <a:rPr lang="es-ES" sz="1800" b="1" spc="-35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orden</a:t>
            </a:r>
            <a:r>
              <a:rPr lang="es-ES" sz="1800" b="1" spc="-3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del</a:t>
            </a:r>
            <a:r>
              <a:rPr lang="es-ES" sz="1800" b="1" spc="-25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CONTRARECIBO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es-ES" sz="1800" spc="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con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su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nombre,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firma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Folio. (si esta incompleto el expediente que regresen o mal acomodado el expediente se rechazará)</a:t>
            </a:r>
            <a:endParaRPr lang="es-MX" sz="1800" dirty="0">
              <a:effectLst/>
              <a:latin typeface="Arial MT"/>
              <a:ea typeface="Arial MT"/>
              <a:cs typeface="Arial MT"/>
            </a:endParaRPr>
          </a:p>
          <a:p>
            <a:pPr marL="342900" lvl="0" indent="-342900">
              <a:spcBef>
                <a:spcPts val="65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1485" algn="l"/>
              </a:tabLst>
            </a:pP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Si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área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becas</a:t>
            </a:r>
            <a:r>
              <a:rPr lang="es-ES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necesita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enviarles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alguna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información,</a:t>
            </a:r>
            <a:r>
              <a:rPr lang="es-ES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será</a:t>
            </a:r>
            <a:r>
              <a:rPr lang="es-ES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responsabilidad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alumna</a:t>
            </a:r>
            <a:r>
              <a:rPr lang="es-ES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5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estar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pendiente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su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sesión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beca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mujeres</a:t>
            </a:r>
            <a:r>
              <a:rPr lang="es-ES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en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su</a:t>
            </a:r>
            <a:r>
              <a:rPr lang="es-ES" sz="1800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correo</a:t>
            </a:r>
            <a:r>
              <a:rPr lang="es-ES" sz="18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institucional.</a:t>
            </a:r>
            <a:endParaRPr lang="es-MX" sz="18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BFEAD1-604F-43EF-B8D5-6D4E6942FDDD}"/>
              </a:ext>
            </a:extLst>
          </p:cNvPr>
          <p:cNvSpPr txBox="1"/>
          <p:nvPr/>
        </p:nvSpPr>
        <p:spPr>
          <a:xfrm>
            <a:off x="506027" y="556820"/>
            <a:ext cx="7696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990E22"/>
                </a:solidFill>
              </a:rPr>
              <a:t>Sigue estos pasos para VALIDACIÓN y culminar el proceso de beca</a:t>
            </a:r>
          </a:p>
        </p:txBody>
      </p:sp>
    </p:spTree>
    <p:extLst>
      <p:ext uri="{BB962C8B-B14F-4D97-AF65-F5344CB8AC3E}">
        <p14:creationId xmlns:p14="http://schemas.microsoft.com/office/powerpoint/2010/main" val="3802665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B89FD51-4A97-41C2-BB20-1C27998A144C}"/>
              </a:ext>
            </a:extLst>
          </p:cNvPr>
          <p:cNvSpPr txBox="1"/>
          <p:nvPr/>
        </p:nvSpPr>
        <p:spPr>
          <a:xfrm>
            <a:off x="387746" y="3548548"/>
            <a:ext cx="11179858" cy="132343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0000FF"/>
                </a:solidFill>
              </a:rPr>
              <a:t>Así aparecerá cuando vayas a subir los archivos.</a:t>
            </a:r>
          </a:p>
          <a:p>
            <a:r>
              <a:rPr lang="es-MX" sz="1600" dirty="0">
                <a:solidFill>
                  <a:srgbClr val="0000FF"/>
                </a:solidFill>
              </a:rPr>
              <a:t>1.-Revisa, en </a:t>
            </a:r>
            <a:r>
              <a:rPr lang="es-MX" sz="1600" b="1" dirty="0">
                <a:solidFill>
                  <a:srgbClr val="0000FF"/>
                </a:solidFill>
              </a:rPr>
              <a:t>ver documento</a:t>
            </a:r>
            <a:r>
              <a:rPr lang="es-MX" sz="1600" dirty="0">
                <a:solidFill>
                  <a:srgbClr val="0000FF"/>
                </a:solidFill>
              </a:rPr>
              <a:t>, que estén correctos, legibles y completos.</a:t>
            </a:r>
          </a:p>
          <a:p>
            <a:r>
              <a:rPr lang="es-MX" sz="1600" dirty="0">
                <a:solidFill>
                  <a:srgbClr val="0000FF"/>
                </a:solidFill>
              </a:rPr>
              <a:t>2.-Da en el botón de </a:t>
            </a:r>
            <a:r>
              <a:rPr lang="es-MX" sz="1600" dirty="0">
                <a:solidFill>
                  <a:srgbClr val="0000FF"/>
                </a:solidFill>
                <a:highlight>
                  <a:srgbClr val="00FF00"/>
                </a:highlight>
              </a:rPr>
              <a:t>ENVIAR</a:t>
            </a:r>
            <a:r>
              <a:rPr lang="es-MX" sz="1600" dirty="0">
                <a:solidFill>
                  <a:srgbClr val="0000FF"/>
                </a:solidFill>
              </a:rPr>
              <a:t>.</a:t>
            </a:r>
          </a:p>
          <a:p>
            <a:r>
              <a:rPr lang="es-MX" sz="1600" dirty="0">
                <a:solidFill>
                  <a:srgbClr val="0000FF"/>
                </a:solidFill>
              </a:rPr>
              <a:t>3.- Entrega el expediente físico en el área de becas, en el </a:t>
            </a:r>
            <a:r>
              <a:rPr lang="es-MX" sz="1600" dirty="0">
                <a:solidFill>
                  <a:srgbClr val="0000FF"/>
                </a:solidFill>
                <a:highlight>
                  <a:srgbClr val="FFFF00"/>
                </a:highlight>
              </a:rPr>
              <a:t>Orden del CONTRARECIBO</a:t>
            </a:r>
            <a:r>
              <a:rPr lang="es-MX" sz="1600" dirty="0">
                <a:solidFill>
                  <a:srgbClr val="0000FF"/>
                </a:solidFill>
              </a:rPr>
              <a:t>, en la fecha marcada o no procederá la solicitud.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C4AA4B1-4214-454C-8B0C-B70E610B6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5424"/>
            <a:ext cx="6048375" cy="3752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26B2C2C-F9BD-4171-9723-9474EF163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4" y="0"/>
            <a:ext cx="6150899" cy="362208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0F2248-15C2-4D9B-BDE9-57720C5AB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46" y="4986846"/>
            <a:ext cx="79629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58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>
            <a:extLst>
              <a:ext uri="{FF2B5EF4-FFF2-40B4-BE49-F238E27FC236}">
                <a16:creationId xmlns:a16="http://schemas.microsoft.com/office/drawing/2014/main" id="{949BC392-995C-441A-A73F-B13595823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80" y="1553591"/>
            <a:ext cx="10040644" cy="356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0" tIns="45705" rIns="91410" bIns="45705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s-MX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entrega del expediente original y vigente como se indica en la convocatoria publicada; el cumplir con el proceso indicado, el subir el expediente legible y completo al sistema en el apartado indicado; regresar el expediente físico en orden del CONTRARECIBO, el estar pendientes del sistema de mujeres BEMES y de su </a:t>
            </a:r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correo institucional, será responsabilidad de cada alumna. 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MX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no realizarlo, las alumnas firman de conocimiento y conformidad con el proceso, por lo que su solicitud de beca no procederá</a:t>
            </a:r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MX" sz="2400" b="1" kern="1200" dirty="0">
                <a:solidFill>
                  <a:srgbClr val="003757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“Las alumnas tendrán suficiente tiempo para realizar el proceso de la beca, para que organicen su entrega con tiempo y eviten largas filas”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233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541527" y="877744"/>
            <a:ext cx="1038688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400" b="1" dirty="0">
                <a:solidFill>
                  <a:srgbClr val="7030A0"/>
                </a:solidFill>
                <a:effectLst/>
                <a:highlight>
                  <a:srgbClr val="D3D3D3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FECHAS PARA EL PROCESO</a:t>
            </a:r>
          </a:p>
          <a:p>
            <a:pPr lvl="0"/>
            <a:endParaRPr lang="es-MX" b="1" dirty="0">
              <a:solidFill>
                <a:srgbClr val="7030A0"/>
              </a:solidFill>
              <a:highlight>
                <a:srgbClr val="D3D3D3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7030A0"/>
                </a:solidFill>
                <a:effectLst/>
                <a:highlight>
                  <a:srgbClr val="D3D3D3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VALIDACIÓN</a:t>
            </a:r>
            <a:r>
              <a:rPr lang="es-MX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-Pasar a la Coordinación de becas del </a:t>
            </a:r>
            <a:r>
              <a:rPr lang="es-MX" sz="20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8 de septiembre al 01 de octubre de 9:00 am a 3:00 pm</a:t>
            </a:r>
            <a: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(respetar el horario y fechas establecidas)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 día siguiente de tu validación, subes documentos al sistema y devuelves el expediente físico al área de Becas.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 2 de octubre, es el último día de beca para mujeres, por lo que ese día ya no habrá validaciones, solo se recibirán los expedientes físicos que estén pendientes por entregar.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Resultados de beca en el mes de noviembre, en la fecha marcada en la Convocatoria (favor de leerla)</a:t>
            </a:r>
            <a:endParaRPr lang="es-MX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s-MX" sz="1400" dirty="0">
              <a:solidFill>
                <a:srgbClr val="666666"/>
              </a:solidFill>
              <a:latin typeface="Roboto"/>
            </a:endParaRPr>
          </a:p>
          <a:p>
            <a:pPr algn="ctr"/>
            <a:r>
              <a:rPr lang="es-MX" sz="2400" dirty="0">
                <a:solidFill>
                  <a:srgbClr val="666666"/>
                </a:solidFill>
                <a:latin typeface="Roboto"/>
              </a:rPr>
              <a:t> Lic. Marinne Galicia González</a:t>
            </a:r>
          </a:p>
          <a:p>
            <a:pPr algn="ctr"/>
            <a:r>
              <a:rPr lang="es-MX" sz="2400" dirty="0">
                <a:solidFill>
                  <a:srgbClr val="343434"/>
                </a:solidFill>
                <a:latin typeface="Roboto"/>
                <a:hlinkClick r:id="rId2"/>
              </a:rPr>
              <a:t>mgalicia@utcancun.edu.mx</a:t>
            </a:r>
            <a:endParaRPr lang="es-MX" sz="2400" dirty="0">
              <a:solidFill>
                <a:srgbClr val="666666"/>
              </a:solidFill>
              <a:latin typeface="Roboto"/>
            </a:endParaRPr>
          </a:p>
          <a:p>
            <a:pPr algn="ctr"/>
            <a:r>
              <a:rPr lang="es-MX" sz="2400" b="1" dirty="0">
                <a:solidFill>
                  <a:srgbClr val="666666"/>
                </a:solidFill>
                <a:latin typeface="Roboto"/>
              </a:rPr>
              <a:t>Jefa de Oficina de Becas</a:t>
            </a:r>
            <a:endParaRPr lang="es-MX" sz="2400" b="0" i="0" dirty="0">
              <a:solidFill>
                <a:srgbClr val="666666"/>
              </a:solidFill>
              <a:effectLst/>
              <a:latin typeface="Roboto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162C245-884D-45F6-9DE4-C6D51250F445}"/>
              </a:ext>
            </a:extLst>
          </p:cNvPr>
          <p:cNvSpPr txBox="1"/>
          <p:nvPr/>
        </p:nvSpPr>
        <p:spPr>
          <a:xfrm>
            <a:off x="541528" y="5398529"/>
            <a:ext cx="10386883" cy="400110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/>
                </a:solidFill>
              </a:rPr>
              <a:t>Nota: los correos informativos de becas se envían a través del correo institucional.</a:t>
            </a:r>
            <a:endParaRPr lang="es-MX" sz="2000" b="1" dirty="0">
              <a:solidFill>
                <a:schemeClr val="tx1"/>
              </a:solidFill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1570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754275E-FFB8-7548-B54A-977647DEC2EA}"/>
              </a:ext>
            </a:extLst>
          </p:cNvPr>
          <p:cNvSpPr txBox="1"/>
          <p:nvPr/>
        </p:nvSpPr>
        <p:spPr>
          <a:xfrm>
            <a:off x="384332" y="1260913"/>
            <a:ext cx="1089030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el CATALOGO DE BECAS UT- becas externas, encontraras toda la información, convocatoria, formatos, guías, avisos, CONTARRECIBO, etc. </a:t>
            </a:r>
          </a:p>
          <a:p>
            <a:pPr algn="just"/>
            <a:endParaRPr lang="es-MX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MX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https://utcancun.edu.mx/index.php/becas/</a:t>
            </a:r>
            <a:r>
              <a:rPr lang="es-MX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s-MX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que leas la CONVOCATORIA ingresaras al link de la BECA PARA MUJERES (BEMES) y llenaras toda tu información, (abajo te explicamos algunos puntos importantes para el llenado correcto</a:t>
            </a:r>
          </a:p>
          <a:p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MX" sz="2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https://becassuperior.seq.gob.mx/becassuperior/Login/index.html</a:t>
            </a:r>
            <a:r>
              <a:rPr lang="es-MX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MX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MX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MX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16BAF3-0ECA-194E-B36E-001F49D151BD}"/>
              </a:ext>
            </a:extLst>
          </p:cNvPr>
          <p:cNvSpPr txBox="1"/>
          <p:nvPr/>
        </p:nvSpPr>
        <p:spPr>
          <a:xfrm>
            <a:off x="926147" y="197405"/>
            <a:ext cx="72378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MX" sz="3600" b="1" dirty="0">
                <a:solidFill>
                  <a:srgbClr val="990E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Becas para las Mujeres </a:t>
            </a:r>
            <a:endParaRPr lang="es-MX" sz="3600" dirty="0">
              <a:solidFill>
                <a:srgbClr val="990E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MX" sz="3600" b="1" dirty="0">
                <a:solidFill>
                  <a:srgbClr val="990E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SEPTIEMBRE-DICIEMBRE 2026.</a:t>
            </a:r>
          </a:p>
        </p:txBody>
      </p:sp>
    </p:spTree>
    <p:extLst>
      <p:ext uri="{BB962C8B-B14F-4D97-AF65-F5344CB8AC3E}">
        <p14:creationId xmlns:p14="http://schemas.microsoft.com/office/powerpoint/2010/main" val="3957817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CF8EFF2-0BF8-4A10-A3EE-4EB9F0258C4F}"/>
              </a:ext>
            </a:extLst>
          </p:cNvPr>
          <p:cNvSpPr txBox="1"/>
          <p:nvPr/>
        </p:nvSpPr>
        <p:spPr>
          <a:xfrm>
            <a:off x="275208" y="523783"/>
            <a:ext cx="102625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Imprime tu </a:t>
            </a:r>
            <a:r>
              <a:rPr lang="es-MX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CONTRARECIBO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junta la documentación que esta marcada. </a:t>
            </a:r>
          </a:p>
          <a:p>
            <a:r>
              <a:rPr lang="es-MX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Colócale tu </a:t>
            </a:r>
            <a:r>
              <a:rPr lang="es-MX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nombre completo, tu firma y FOLIO (esta en tu solicitud de beca).</a:t>
            </a:r>
          </a:p>
          <a:p>
            <a:r>
              <a:rPr lang="es-MX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Recuerda a</a:t>
            </a:r>
            <a:r>
              <a:rPr lang="es-MX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comodar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todo en ese orden, antes de pasar a VALIDACIÓN con Becas.</a:t>
            </a:r>
          </a:p>
          <a:p>
            <a:r>
              <a:rPr lang="es-MX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“Estamos en edificio A, dentro de Servicios Escolares, para que pases”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 alumnas a partir de 3° cuatrimestre van a solicitar en Servicios Escolares una </a:t>
            </a:r>
            <a:r>
              <a:rPr lang="es-MX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Constancia de Estudios para LA BECA DE MUJERES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(márcalo de esta forma, ya que es un formato especial, con tu promedio mínimo de 80 de mayo-agosto 2026 y dice que estas inscrita septiembre-diciembre 2026)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 alumnas de Nuevo Ingreso a la UT, van a van a solicitar en Servicios Escolares una </a:t>
            </a:r>
            <a:r>
              <a:rPr lang="es-MX" sz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CONSTANCIA SIMPLE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anexan copia del </a:t>
            </a:r>
            <a:r>
              <a:rPr lang="es-MX" sz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Certificado de Bachillerato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con promedio mínimo de 8, cuando entreguen documentos para la beca.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 alumnas de Nuevo Ingreso a la UT, en las plataformas de becas aparecerán con cuatrimestre 1°, así esta bien para la beca.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Entra al sistema BEMES, llena y descarga los formatos 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s-MX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firma el formato en la última hoja antes de pasar</a:t>
            </a:r>
            <a:r>
              <a:rPr lang="es-MX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196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6D8A657-C5E0-4BCB-B606-EE3FF14E9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0939" y="-783822"/>
            <a:ext cx="6858000" cy="842565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D99376D-1944-48F2-96B3-38C59865BAB8}"/>
              </a:ext>
            </a:extLst>
          </p:cNvPr>
          <p:cNvSpPr txBox="1"/>
          <p:nvPr/>
        </p:nvSpPr>
        <p:spPr>
          <a:xfrm>
            <a:off x="8191893" y="1847653"/>
            <a:ext cx="3544478" cy="34163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Todas podrán pagar la CONSTANCIA DE ESTUDIOS, que son $150 y enviaran al correo </a:t>
            </a:r>
            <a:r>
              <a:rPr lang="es-MX" dirty="0">
                <a:hlinkClick r:id="rId3"/>
              </a:rPr>
              <a:t>serviciosescolares@utcancun.edu.mx</a:t>
            </a:r>
            <a:r>
              <a:rPr lang="es-MX" dirty="0"/>
              <a:t> el comprobante de pago, anexando en asunto </a:t>
            </a:r>
            <a:r>
              <a:rPr lang="es-MX" b="1" u="sng" dirty="0">
                <a:solidFill>
                  <a:srgbClr val="990E22"/>
                </a:solidFill>
              </a:rPr>
              <a:t>“Solicitud de constancia para Beca Mujeres” </a:t>
            </a:r>
            <a:r>
              <a:rPr lang="es-MX" dirty="0"/>
              <a:t>y mandan: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NOMBRE COMPLETO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MATRÍCULA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CUATRIMESTRE</a:t>
            </a:r>
          </a:p>
        </p:txBody>
      </p:sp>
    </p:spTree>
    <p:extLst>
      <p:ext uri="{BB962C8B-B14F-4D97-AF65-F5344CB8AC3E}">
        <p14:creationId xmlns:p14="http://schemas.microsoft.com/office/powerpoint/2010/main" val="2905981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8402BA8A-2AB9-46C9-B188-0B324763FE48}"/>
              </a:ext>
            </a:extLst>
          </p:cNvPr>
          <p:cNvCxnSpPr>
            <a:cxnSpLocks/>
          </p:cNvCxnSpPr>
          <p:nvPr/>
        </p:nvCxnSpPr>
        <p:spPr>
          <a:xfrm>
            <a:off x="4836146" y="377276"/>
            <a:ext cx="87888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92B7256-1F5B-4259-A6A9-6E68D0C003C8}"/>
              </a:ext>
            </a:extLst>
          </p:cNvPr>
          <p:cNvCxnSpPr>
            <a:cxnSpLocks/>
          </p:cNvCxnSpPr>
          <p:nvPr/>
        </p:nvCxnSpPr>
        <p:spPr>
          <a:xfrm>
            <a:off x="5090825" y="730936"/>
            <a:ext cx="6242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5B51400-E1AA-4FAA-8668-838B9368A58A}"/>
              </a:ext>
            </a:extLst>
          </p:cNvPr>
          <p:cNvCxnSpPr/>
          <p:nvPr/>
        </p:nvCxnSpPr>
        <p:spPr>
          <a:xfrm>
            <a:off x="4534305" y="1029810"/>
            <a:ext cx="118073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05C463-A972-466A-898B-F465727E57A1}"/>
              </a:ext>
            </a:extLst>
          </p:cNvPr>
          <p:cNvSpPr txBox="1"/>
          <p:nvPr/>
        </p:nvSpPr>
        <p:spPr>
          <a:xfrm>
            <a:off x="5832629" y="377276"/>
            <a:ext cx="2343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*Coloca el FOLIO</a:t>
            </a:r>
          </a:p>
          <a:p>
            <a:r>
              <a:rPr lang="es-MX" dirty="0"/>
              <a:t>*Fecha</a:t>
            </a:r>
          </a:p>
          <a:p>
            <a:r>
              <a:rPr lang="es-MX" dirty="0"/>
              <a:t>*Nombre completo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9C67FB1-34F1-40DF-8268-7D8D5C42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189" y="2450236"/>
            <a:ext cx="4623856" cy="356882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191B13B-0C70-433C-B71E-FCF276711B34}"/>
              </a:ext>
            </a:extLst>
          </p:cNvPr>
          <p:cNvSpPr txBox="1"/>
          <p:nvPr/>
        </p:nvSpPr>
        <p:spPr>
          <a:xfrm>
            <a:off x="8757567" y="2142459"/>
            <a:ext cx="3320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FF0000"/>
                </a:solidFill>
              </a:rPr>
              <a:t>Ejemplo solicitud de beca</a:t>
            </a: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6F917DD8-0ABB-4883-8561-CCD44F1222CC}"/>
              </a:ext>
            </a:extLst>
          </p:cNvPr>
          <p:cNvSpPr/>
          <p:nvPr/>
        </p:nvSpPr>
        <p:spPr>
          <a:xfrm rot="10800000">
            <a:off x="10955045" y="3559946"/>
            <a:ext cx="443883" cy="2308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E0B0A8F-6A10-4B6F-9762-6A107A46B64A}"/>
              </a:ext>
            </a:extLst>
          </p:cNvPr>
          <p:cNvSpPr txBox="1"/>
          <p:nvPr/>
        </p:nvSpPr>
        <p:spPr>
          <a:xfrm rot="5400000">
            <a:off x="11099307" y="3716926"/>
            <a:ext cx="1043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folio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726609E-EBBA-4B4C-B290-AFE694643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1613" y="3370636"/>
            <a:ext cx="783432" cy="15361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ACD61B6-917D-4BD6-A0DC-DE05247F1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" y="0"/>
            <a:ext cx="5103822" cy="6858000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6B3E326-FA02-431D-8CE7-64B7C5ED65AF}"/>
              </a:ext>
            </a:extLst>
          </p:cNvPr>
          <p:cNvCxnSpPr/>
          <p:nvPr/>
        </p:nvCxnSpPr>
        <p:spPr>
          <a:xfrm flipV="1">
            <a:off x="1757779" y="5291091"/>
            <a:ext cx="3645151" cy="122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EB81D0D-A7FD-4A45-A8EA-F132B3A0D6D1}"/>
              </a:ext>
            </a:extLst>
          </p:cNvPr>
          <p:cNvSpPr txBox="1"/>
          <p:nvPr/>
        </p:nvSpPr>
        <p:spPr>
          <a:xfrm>
            <a:off x="5275590" y="5060258"/>
            <a:ext cx="1180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990E22"/>
                </a:solidFill>
              </a:rPr>
              <a:t>Llena esta </a:t>
            </a:r>
          </a:p>
          <a:p>
            <a:r>
              <a:rPr lang="es-MX" sz="1200" dirty="0">
                <a:solidFill>
                  <a:srgbClr val="990E22"/>
                </a:solidFill>
              </a:rPr>
              <a:t>información</a:t>
            </a:r>
          </a:p>
        </p:txBody>
      </p:sp>
    </p:spTree>
    <p:extLst>
      <p:ext uri="{BB962C8B-B14F-4D97-AF65-F5344CB8AC3E}">
        <p14:creationId xmlns:p14="http://schemas.microsoft.com/office/powerpoint/2010/main" val="137620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6101FAC-F8DE-4DBC-A287-D4D97847A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83" y="221940"/>
            <a:ext cx="7946302" cy="54420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58BE285-2762-4615-84C3-5CF4C11D4189}"/>
              </a:ext>
            </a:extLst>
          </p:cNvPr>
          <p:cNvSpPr txBox="1"/>
          <p:nvPr/>
        </p:nvSpPr>
        <p:spPr>
          <a:xfrm>
            <a:off x="8531440" y="1695634"/>
            <a:ext cx="3148785" cy="181588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0000FF"/>
                </a:solidFill>
              </a:rPr>
              <a:t>Inicia sesión, con tu usuario y contraseña del ciclo anterior.</a:t>
            </a:r>
          </a:p>
          <a:p>
            <a:endParaRPr lang="es-MX" sz="1600" dirty="0">
              <a:solidFill>
                <a:srgbClr val="0000FF"/>
              </a:solidFill>
            </a:endParaRPr>
          </a:p>
          <a:p>
            <a:endParaRPr lang="es-MX" sz="1600" dirty="0">
              <a:solidFill>
                <a:srgbClr val="0000FF"/>
              </a:solidFill>
            </a:endParaRPr>
          </a:p>
          <a:p>
            <a:endParaRPr lang="es-MX" sz="1600" dirty="0">
              <a:solidFill>
                <a:srgbClr val="0000FF"/>
              </a:solidFill>
            </a:endParaRPr>
          </a:p>
          <a:p>
            <a:r>
              <a:rPr lang="es-MX" sz="1600" dirty="0">
                <a:solidFill>
                  <a:srgbClr val="0000FF"/>
                </a:solidFill>
              </a:rPr>
              <a:t>Si nunca has ingresado, CREA USUARIO.</a:t>
            </a:r>
          </a:p>
        </p:txBody>
      </p:sp>
    </p:spTree>
    <p:extLst>
      <p:ext uri="{BB962C8B-B14F-4D97-AF65-F5344CB8AC3E}">
        <p14:creationId xmlns:p14="http://schemas.microsoft.com/office/powerpoint/2010/main" val="355524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4">
            <a:extLst>
              <a:ext uri="{FF2B5EF4-FFF2-40B4-BE49-F238E27FC236}">
                <a16:creationId xmlns:a16="http://schemas.microsoft.com/office/drawing/2014/main" id="{2EA9AC83-4154-2768-B354-A2E5292EE2BF}"/>
              </a:ext>
            </a:extLst>
          </p:cNvPr>
          <p:cNvSpPr txBox="1"/>
          <p:nvPr/>
        </p:nvSpPr>
        <p:spPr>
          <a:xfrm>
            <a:off x="430931" y="55673"/>
            <a:ext cx="7834179" cy="4070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ln>
                  <a:noFill/>
                </a:ln>
                <a:solidFill>
                  <a:srgbClr val="C4591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Puntos importantes para el llenado de la solicitud de la beca en línea:</a:t>
            </a: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943C52-843E-4E12-AA1C-01839868E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86" y="358743"/>
            <a:ext cx="11861724" cy="2057400"/>
          </a:xfrm>
          <a:prstGeom prst="rect">
            <a:avLst/>
          </a:prstGeom>
        </p:spPr>
      </p:pic>
      <p:sp>
        <p:nvSpPr>
          <p:cNvPr id="6" name="CuadroTexto 4">
            <a:extLst>
              <a:ext uri="{FF2B5EF4-FFF2-40B4-BE49-F238E27FC236}">
                <a16:creationId xmlns:a16="http://schemas.microsoft.com/office/drawing/2014/main" id="{DE3E8E02-EFBC-45FC-B164-74B6D816DAAB}"/>
              </a:ext>
            </a:extLst>
          </p:cNvPr>
          <p:cNvSpPr txBox="1"/>
          <p:nvPr/>
        </p:nvSpPr>
        <p:spPr>
          <a:xfrm>
            <a:off x="430931" y="2420030"/>
            <a:ext cx="1610934" cy="4070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ln>
                  <a:noFill/>
                </a:ln>
                <a:solidFill>
                  <a:srgbClr val="C4591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</a:t>
            </a: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4902EF5-3E84-4C10-89D5-04D006A3A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865" y="2506149"/>
            <a:ext cx="5487722" cy="322914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914522-D1A1-451E-A17B-53656F135DC2}"/>
              </a:ext>
            </a:extLst>
          </p:cNvPr>
          <p:cNvSpPr txBox="1"/>
          <p:nvPr/>
        </p:nvSpPr>
        <p:spPr>
          <a:xfrm>
            <a:off x="572974" y="1883173"/>
            <a:ext cx="2276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BENITO JUAREZ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7054E0C-82DC-465E-8284-D467ACEB3917}"/>
              </a:ext>
            </a:extLst>
          </p:cNvPr>
          <p:cNvSpPr txBox="1"/>
          <p:nvPr/>
        </p:nvSpPr>
        <p:spPr>
          <a:xfrm>
            <a:off x="3647347" y="1904768"/>
            <a:ext cx="2276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BENITO JUAREZ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72D8AAE-F3F0-4768-8EDD-263B778D149D}"/>
              </a:ext>
            </a:extLst>
          </p:cNvPr>
          <p:cNvSpPr txBox="1"/>
          <p:nvPr/>
        </p:nvSpPr>
        <p:spPr>
          <a:xfrm>
            <a:off x="6686599" y="1876882"/>
            <a:ext cx="2276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QUINTANA ROO</a:t>
            </a:r>
          </a:p>
        </p:txBody>
      </p:sp>
    </p:spTree>
    <p:extLst>
      <p:ext uri="{BB962C8B-B14F-4D97-AF65-F5344CB8AC3E}">
        <p14:creationId xmlns:p14="http://schemas.microsoft.com/office/powerpoint/2010/main" val="100498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28EA28-83ED-421B-B9B6-92D1C5F22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44" y="244366"/>
            <a:ext cx="11534775" cy="2409825"/>
          </a:xfrm>
          <a:prstGeom prst="rect">
            <a:avLst/>
          </a:prstGeom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id="{7506907E-9F46-4571-B39C-7B79F425B037}"/>
              </a:ext>
            </a:extLst>
          </p:cNvPr>
          <p:cNvSpPr txBox="1"/>
          <p:nvPr/>
        </p:nvSpPr>
        <p:spPr>
          <a:xfrm>
            <a:off x="430931" y="2450673"/>
            <a:ext cx="2116960" cy="4070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ln>
                  <a:noFill/>
                </a:ln>
                <a:solidFill>
                  <a:srgbClr val="C4591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ejemplo: 1</a:t>
            </a: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5BA740-80FB-4C88-911A-E5BC6E20E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44" y="2857708"/>
            <a:ext cx="4770823" cy="301429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B2AA5E-DE8C-4324-BC84-7FE7B1C099B6}"/>
              </a:ext>
            </a:extLst>
          </p:cNvPr>
          <p:cNvSpPr txBox="1"/>
          <p:nvPr/>
        </p:nvSpPr>
        <p:spPr>
          <a:xfrm>
            <a:off x="5841507" y="2620599"/>
            <a:ext cx="6063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Para el llenado de domicilio: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Revisa que el documento que entregues sea con FECHA DE EMISIÓN de junio, julio o agosto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Coloca todos los datos del comprobante que entregues, tal como diga el recibo, por ejemplo si es REG o REGION o SM o Supermanzana o FRAC o COL o COLONIA, etc., incluyendo la </a:t>
            </a:r>
            <a:r>
              <a:rPr lang="es-MX" dirty="0" err="1"/>
              <a:t>Mz</a:t>
            </a:r>
            <a:r>
              <a:rPr lang="es-MX" dirty="0"/>
              <a:t>, Lt y si cuenta con NoExt, Cruzamiento, etc.</a:t>
            </a:r>
          </a:p>
          <a:p>
            <a:r>
              <a:rPr lang="es-MX" b="1" dirty="0">
                <a:solidFill>
                  <a:srgbClr val="990E22"/>
                </a:solidFill>
              </a:rPr>
              <a:t>“Cuando imprimas debe decir tal como diga el recibo que vas a entregar ya que si le falta algún dato tendrás que corregir.”</a:t>
            </a: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BEBDF46B-4C29-4C8A-AA84-57C31DC17E63}"/>
              </a:ext>
            </a:extLst>
          </p:cNvPr>
          <p:cNvSpPr txBox="1"/>
          <p:nvPr/>
        </p:nvSpPr>
        <p:spPr>
          <a:xfrm>
            <a:off x="5537071" y="1319668"/>
            <a:ext cx="2116960" cy="2812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200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No Ext x</a:t>
            </a: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601E608-C998-4DEA-8DF1-0AE613565F82}"/>
              </a:ext>
            </a:extLst>
          </p:cNvPr>
          <p:cNvCxnSpPr/>
          <p:nvPr/>
        </p:nvCxnSpPr>
        <p:spPr>
          <a:xfrm>
            <a:off x="523783" y="3666478"/>
            <a:ext cx="13227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900A991-EF9E-4752-AB05-A04A5E7532AF}"/>
              </a:ext>
            </a:extLst>
          </p:cNvPr>
          <p:cNvCxnSpPr/>
          <p:nvPr/>
        </p:nvCxnSpPr>
        <p:spPr>
          <a:xfrm>
            <a:off x="523783" y="3666478"/>
            <a:ext cx="0" cy="523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ED7307A-8A9B-4C43-9B91-364CB0CF6BBC}"/>
              </a:ext>
            </a:extLst>
          </p:cNvPr>
          <p:cNvCxnSpPr/>
          <p:nvPr/>
        </p:nvCxnSpPr>
        <p:spPr>
          <a:xfrm>
            <a:off x="523783" y="4190260"/>
            <a:ext cx="13227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40613E8-8DF1-4167-9761-8F599EAE59C9}"/>
              </a:ext>
            </a:extLst>
          </p:cNvPr>
          <p:cNvCxnSpPr/>
          <p:nvPr/>
        </p:nvCxnSpPr>
        <p:spPr>
          <a:xfrm>
            <a:off x="1846555" y="3666478"/>
            <a:ext cx="0" cy="537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BD20E37E-3D31-4BF4-A8D3-9E715ADD144A}"/>
              </a:ext>
            </a:extLst>
          </p:cNvPr>
          <p:cNvSpPr/>
          <p:nvPr/>
        </p:nvSpPr>
        <p:spPr>
          <a:xfrm>
            <a:off x="287045" y="3666478"/>
            <a:ext cx="236737" cy="537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68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3BC2F7E-12A9-4DCB-A29D-B3B75F57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6241"/>
            <a:ext cx="12192000" cy="494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C30E8A5-ED3F-4E1C-A395-277F9EF4CD95}"/>
              </a:ext>
            </a:extLst>
          </p:cNvPr>
          <p:cNvSpPr txBox="1"/>
          <p:nvPr/>
        </p:nvSpPr>
        <p:spPr>
          <a:xfrm>
            <a:off x="1562470" y="157930"/>
            <a:ext cx="6489577" cy="181588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CC6600"/>
                </a:solidFill>
              </a:rPr>
              <a:t>Verifica que tus datos escolares estén correctos.         </a:t>
            </a:r>
          </a:p>
          <a:p>
            <a:r>
              <a:rPr lang="es-MX" sz="1600" dirty="0">
                <a:solidFill>
                  <a:srgbClr val="CC6600"/>
                </a:solidFill>
              </a:rPr>
              <a:t>Si necesitas alguna corrección pasa a la Coordinación de becas, dentro de servicios escolares. </a:t>
            </a:r>
          </a:p>
          <a:p>
            <a:r>
              <a:rPr lang="es-MX" sz="1600" dirty="0">
                <a:solidFill>
                  <a:srgbClr val="CC6600"/>
                </a:solidFill>
              </a:rPr>
              <a:t>El promedio será el de mayo - agosto 2026 para reingresos y las alumnas de  nuevo ingreso deben acudir con su certificado de bachillerato, para actualizar su promedio el </a:t>
            </a:r>
            <a:r>
              <a:rPr lang="es-MX" sz="1600" dirty="0" err="1">
                <a:solidFill>
                  <a:srgbClr val="CC6600"/>
                </a:solidFill>
              </a:rPr>
              <a:t>el</a:t>
            </a:r>
            <a:r>
              <a:rPr lang="es-MX" sz="1600" dirty="0">
                <a:solidFill>
                  <a:srgbClr val="CC6600"/>
                </a:solidFill>
              </a:rPr>
              <a:t> sistema BEMES.</a:t>
            </a:r>
          </a:p>
          <a:p>
            <a:endParaRPr lang="es-MX" sz="1600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788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Verde 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1561</Words>
  <Application>Microsoft Office PowerPoint</Application>
  <PresentationFormat>Panorámica</PresentationFormat>
  <Paragraphs>91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Arial MT</vt:lpstr>
      <vt:lpstr>Calibri</vt:lpstr>
      <vt:lpstr>Calibri Light</vt:lpstr>
      <vt:lpstr>Century Gothic</vt:lpstr>
      <vt:lpstr>Roboto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Marinne E. Galicia González</cp:lastModifiedBy>
  <cp:revision>66</cp:revision>
  <dcterms:created xsi:type="dcterms:W3CDTF">2023-07-05T18:09:25Z</dcterms:created>
  <dcterms:modified xsi:type="dcterms:W3CDTF">2026-09-11T13:46:54Z</dcterms:modified>
</cp:coreProperties>
</file>