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7618413" cy="4000500"/>
  <p:notesSz cx="6858000" cy="9144000"/>
  <p:defaultTextStyle>
    <a:defPPr>
      <a:defRPr lang="es-MX"/>
    </a:defPPr>
    <a:lvl1pPr marL="0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1927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3854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5782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7709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59636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91563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23490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55418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7F"/>
    <a:srgbClr val="003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150" y="420"/>
      </p:cViewPr>
      <p:guideLst>
        <p:guide orient="horz" pos="126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Reporte anual 2019</a:t>
            </a:r>
          </a:p>
          <a:p>
            <a:pPr>
              <a:defRPr/>
            </a:pPr>
            <a:r>
              <a:rPr lang="es-MX"/>
              <a:t>infomex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220632490109799E-2"/>
          <c:y val="0.52721179634024662"/>
          <c:w val="0.91377467720977867"/>
          <c:h val="0.280729004107743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5-4A7F-B1E6-9E35967D1E4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A5-4A7F-B1E6-9E35967D1E4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A5-4A7F-B1E6-9E35967D1E44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pattFill prst="ltDn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Hoja1!$E$2:$E$6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A5-4A7F-B1E6-9E35967D1E44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Hoja1!$F$2:$F$6</c:f>
              <c:numCache>
                <c:formatCode>General</c:formatCode>
                <c:ptCount val="5"/>
                <c:pt idx="0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A5-4A7F-B1E6-9E35967D1E44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pattFill prst="ltDn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Hoja1!$G$2:$G$6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A5-4A7F-B1E6-9E35967D1E44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pattFill prst="ltDnDiag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60000"/>
                </a:schemeClr>
              </a:solidFill>
            </a:ln>
            <a:effectLst/>
            <a:sp3d>
              <a:contourClr>
                <a:schemeClr val="accent1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Hoja1!$H$2:$H$6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A5-4A7F-B1E6-9E35967D1E44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pattFill prst="ltDnDiag">
              <a:fgClr>
                <a:schemeClr val="accent2">
                  <a:lumMod val="60000"/>
                </a:schemeClr>
              </a:fgClr>
              <a:bgClr>
                <a:schemeClr val="accent2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2">
                  <a:lumMod val="60000"/>
                </a:schemeClr>
              </a:solidFill>
            </a:ln>
            <a:effectLst/>
            <a:sp3d>
              <a:contourClr>
                <a:schemeClr val="accent2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Hoja1!$I$2:$I$6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A5-4A7F-B1E6-9E35967D1E44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</c:v>
                </c:pt>
              </c:strCache>
            </c:strRef>
          </c:tx>
          <c:spPr>
            <a:pattFill prst="ltDnDiag">
              <a:fgClr>
                <a:schemeClr val="accent3">
                  <a:lumMod val="60000"/>
                </a:schemeClr>
              </a:fgClr>
              <a:bgClr>
                <a:schemeClr val="accent3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3">
                  <a:lumMod val="60000"/>
                </a:schemeClr>
              </a:solidFill>
            </a:ln>
            <a:effectLst/>
            <a:sp3d>
              <a:contourClr>
                <a:schemeClr val="accent3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Hoja1!$J$2:$J$6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A5-4A7F-B1E6-9E35967D1E44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</c:v>
                </c:pt>
              </c:strCache>
            </c:strRef>
          </c:tx>
          <c:spPr>
            <a:pattFill prst="ltDnDiag">
              <a:fgClr>
                <a:schemeClr val="accent4">
                  <a:lumMod val="60000"/>
                </a:schemeClr>
              </a:fgClr>
              <a:bgClr>
                <a:schemeClr val="accent4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4">
                  <a:lumMod val="60000"/>
                </a:schemeClr>
              </a:solidFill>
            </a:ln>
            <a:effectLst/>
            <a:sp3d>
              <a:contourClr>
                <a:schemeClr val="accent4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Hoja1!$K$2:$K$6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A5-4A7F-B1E6-9E35967D1E44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</c:v>
                </c:pt>
              </c:strCache>
            </c:strRef>
          </c:tx>
          <c:spPr>
            <a:pattFill prst="ltDnDiag">
              <a:fgClr>
                <a:schemeClr val="accent5">
                  <a:lumMod val="60000"/>
                </a:schemeClr>
              </a:fgClr>
              <a:bgClr>
                <a:schemeClr val="accent5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5">
                  <a:lumMod val="60000"/>
                </a:schemeClr>
              </a:solidFill>
            </a:ln>
            <a:effectLst/>
            <a:sp3d>
              <a:contourClr>
                <a:schemeClr val="accent5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Hoja1!$L$2:$L$6</c:f>
              <c:numCache>
                <c:formatCode>General</c:formatCode>
                <c:ptCount val="5"/>
                <c:pt idx="1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A5-4A7F-B1E6-9E35967D1E44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</c:v>
                </c:pt>
              </c:strCache>
            </c:strRef>
          </c:tx>
          <c:spPr>
            <a:pattFill prst="ltDnDiag">
              <a:fgClr>
                <a:schemeClr val="accent6">
                  <a:lumMod val="60000"/>
                </a:schemeClr>
              </a:fgClr>
              <a:bgClr>
                <a:schemeClr val="accent6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6">
                  <a:lumMod val="60000"/>
                </a:schemeClr>
              </a:solidFill>
            </a:ln>
            <a:effectLst/>
            <a:sp3d>
              <a:contourClr>
                <a:schemeClr val="accent6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Hoja1!$M$2:$M$6</c:f>
              <c:numCache>
                <c:formatCode>General</c:formatCode>
                <c:ptCount val="5"/>
                <c:pt idx="0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A5-4A7F-B1E6-9E35967D1E44}"/>
            </c:ext>
          </c:extLst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DnDiag">
              <a:fgClr>
                <a:schemeClr val="accent1">
                  <a:lumMod val="80000"/>
                  <a:lumOff val="20000"/>
                </a:schemeClr>
              </a:fgClr>
              <a:bgClr>
                <a:schemeClr val="accent1">
                  <a:lumMod val="80000"/>
                  <a:lumOff val="2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80000"/>
                  <a:lumOff val="20000"/>
                </a:schemeClr>
              </a:solidFill>
            </a:ln>
            <a:effectLst/>
            <a:sp3d>
              <a:contourClr>
                <a:schemeClr val="accent1">
                  <a:lumMod val="80000"/>
                  <a:lumOff val="2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HOMBRE</c:v>
                </c:pt>
                <c:pt idx="1">
                  <c:v>MUJER</c:v>
                </c:pt>
                <c:pt idx="2">
                  <c:v>N/IDT</c:v>
                </c:pt>
                <c:pt idx="3">
                  <c:v>MORAL</c:v>
                </c:pt>
                <c:pt idx="4">
                  <c:v>TOTALES</c:v>
                </c:pt>
              </c:strCache>
            </c:strRef>
          </c:cat>
          <c:val>
            <c:numRef>
              <c:f>Hoja1!$N$2:$N$6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A5-4A7F-B1E6-9E35967D1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653479104"/>
        <c:axId val="653477440"/>
        <c:axId val="0"/>
      </c:bar3DChart>
      <c:catAx>
        <c:axId val="65347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53477440"/>
        <c:crosses val="autoZero"/>
        <c:auto val="1"/>
        <c:lblAlgn val="ctr"/>
        <c:lblOffset val="100"/>
        <c:noMultiLvlLbl val="0"/>
      </c:catAx>
      <c:valAx>
        <c:axId val="653477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5347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000" dirty="0" smtClean="0"/>
              <a:t>Reporte anual</a:t>
            </a:r>
            <a:r>
              <a:rPr lang="es-MX" sz="2000" baseline="0" dirty="0" smtClean="0"/>
              <a:t> 2019 </a:t>
            </a:r>
          </a:p>
          <a:p>
            <a:pPr>
              <a:defRPr/>
            </a:pPr>
            <a:r>
              <a:rPr lang="es-MX" sz="2000" baseline="0" dirty="0" smtClean="0"/>
              <a:t>Ejercicio derecho arco </a:t>
            </a:r>
            <a:endParaRPr lang="es-MX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1-4F58-A3C6-DE1B34A4AE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1-4F58-A3C6-DE1B34A4AE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1-4F58-A3C6-DE1B34A4AE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ABRIL</c:v>
                </c:pt>
              </c:strCache>
            </c:strRef>
          </c:tx>
          <c:spPr>
            <a:pattFill prst="ltDn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Hoja1!$E$2:$E$5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31-4F58-A3C6-DE1B34A4AE7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MAYO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31-4F58-A3C6-DE1B34A4AE7B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JUNIO</c:v>
                </c:pt>
              </c:strCache>
            </c:strRef>
          </c:tx>
          <c:spPr>
            <a:pattFill prst="ltDn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Hoja1!$G$2:$G$5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31-4F58-A3C6-DE1B34A4AE7B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JULIO</c:v>
                </c:pt>
              </c:strCache>
            </c:strRef>
          </c:tx>
          <c:spPr>
            <a:pattFill prst="ltDnDiag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60000"/>
                </a:schemeClr>
              </a:solidFill>
            </a:ln>
            <a:effectLst/>
            <a:sp3d>
              <a:contourClr>
                <a:schemeClr val="accent1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Hoja1!$H$2:$H$5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31-4F58-A3C6-DE1B34A4AE7B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AGOSTO</c:v>
                </c:pt>
              </c:strCache>
            </c:strRef>
          </c:tx>
          <c:spPr>
            <a:pattFill prst="ltDnDiag">
              <a:fgClr>
                <a:schemeClr val="accent2">
                  <a:lumMod val="60000"/>
                </a:schemeClr>
              </a:fgClr>
              <a:bgClr>
                <a:schemeClr val="accent2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2">
                  <a:lumMod val="60000"/>
                </a:schemeClr>
              </a:solidFill>
            </a:ln>
            <a:effectLst/>
            <a:sp3d>
              <a:contourClr>
                <a:schemeClr val="accent2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Hoja1!$I$2:$I$5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31-4F58-A3C6-DE1B34A4AE7B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SEP</c:v>
                </c:pt>
              </c:strCache>
            </c:strRef>
          </c:tx>
          <c:spPr>
            <a:pattFill prst="ltDnDiag">
              <a:fgClr>
                <a:schemeClr val="accent3">
                  <a:lumMod val="60000"/>
                </a:schemeClr>
              </a:fgClr>
              <a:bgClr>
                <a:schemeClr val="accent3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3">
                  <a:lumMod val="60000"/>
                </a:schemeClr>
              </a:solidFill>
            </a:ln>
            <a:effectLst/>
            <a:sp3d>
              <a:contourClr>
                <a:schemeClr val="accent3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Hoja1!$J$2:$J$5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31-4F58-A3C6-DE1B34A4AE7B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OCT</c:v>
                </c:pt>
              </c:strCache>
            </c:strRef>
          </c:tx>
          <c:spPr>
            <a:pattFill prst="ltDnDiag">
              <a:fgClr>
                <a:schemeClr val="accent4">
                  <a:lumMod val="60000"/>
                </a:schemeClr>
              </a:fgClr>
              <a:bgClr>
                <a:schemeClr val="accent4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4">
                  <a:lumMod val="60000"/>
                </a:schemeClr>
              </a:solidFill>
            </a:ln>
            <a:effectLst/>
            <a:sp3d>
              <a:contourClr>
                <a:schemeClr val="accent4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Hoja1!$K$2:$K$5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31-4F58-A3C6-DE1B34A4AE7B}"/>
            </c:ext>
          </c:extLst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NOV</c:v>
                </c:pt>
              </c:strCache>
            </c:strRef>
          </c:tx>
          <c:spPr>
            <a:pattFill prst="ltDnDiag">
              <a:fgClr>
                <a:schemeClr val="accent5">
                  <a:lumMod val="60000"/>
                </a:schemeClr>
              </a:fgClr>
              <a:bgClr>
                <a:schemeClr val="accent5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5">
                  <a:lumMod val="60000"/>
                </a:schemeClr>
              </a:solidFill>
            </a:ln>
            <a:effectLst/>
            <a:sp3d>
              <a:contourClr>
                <a:schemeClr val="accent5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Hoja1!$L$2:$L$5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831-4F58-A3C6-DE1B34A4AE7B}"/>
            </c:ext>
          </c:extLst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DIC</c:v>
                </c:pt>
              </c:strCache>
            </c:strRef>
          </c:tx>
          <c:spPr>
            <a:pattFill prst="ltDnDiag">
              <a:fgClr>
                <a:schemeClr val="accent6">
                  <a:lumMod val="60000"/>
                </a:schemeClr>
              </a:fgClr>
              <a:bgClr>
                <a:schemeClr val="accent6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6">
                  <a:lumMod val="60000"/>
                </a:schemeClr>
              </a:solidFill>
            </a:ln>
            <a:effectLst/>
            <a:sp3d>
              <a:contourClr>
                <a:schemeClr val="accent6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Hoja1!$M$2:$M$5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831-4F58-A3C6-DE1B34A4AE7B}"/>
            </c:ext>
          </c:extLst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ltDnDiag">
              <a:fgClr>
                <a:schemeClr val="accent1">
                  <a:lumMod val="80000"/>
                  <a:lumOff val="20000"/>
                </a:schemeClr>
              </a:fgClr>
              <a:bgClr>
                <a:schemeClr val="accent1">
                  <a:lumMod val="80000"/>
                  <a:lumOff val="2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80000"/>
                  <a:lumOff val="20000"/>
                </a:schemeClr>
              </a:solidFill>
            </a:ln>
            <a:effectLst/>
            <a:sp3d>
              <a:contourClr>
                <a:schemeClr val="accent1">
                  <a:lumMod val="80000"/>
                  <a:lumOff val="2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HOMBRE</c:v>
                </c:pt>
                <c:pt idx="1">
                  <c:v>MUJER</c:v>
                </c:pt>
                <c:pt idx="3">
                  <c:v>TOTALES</c:v>
                </c:pt>
              </c:strCache>
            </c:strRef>
          </c:cat>
          <c:val>
            <c:numRef>
              <c:f>Hoja1!$N$2:$N$5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831-4F58-A3C6-DE1B34A4AE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805928992"/>
        <c:axId val="805932736"/>
        <c:axId val="0"/>
      </c:bar3DChart>
      <c:catAx>
        <c:axId val="80592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5932736"/>
        <c:crosses val="autoZero"/>
        <c:auto val="1"/>
        <c:lblAlgn val="ctr"/>
        <c:lblOffset val="100"/>
        <c:noMultiLvlLbl val="0"/>
      </c:catAx>
      <c:valAx>
        <c:axId val="80593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0592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381" y="1242748"/>
            <a:ext cx="6475651" cy="85751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762" y="2266950"/>
            <a:ext cx="5332889" cy="1022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3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59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1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19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5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523349" y="160206"/>
            <a:ext cx="1714143" cy="341339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0921" y="160206"/>
            <a:ext cx="5015455" cy="34133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71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22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802" y="2570692"/>
            <a:ext cx="6475651" cy="794544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1802" y="1695583"/>
            <a:ext cx="6475651" cy="87510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1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0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0921" y="933450"/>
            <a:ext cx="3364799" cy="264014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72693" y="933450"/>
            <a:ext cx="3364799" cy="264014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12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0921" y="895482"/>
            <a:ext cx="3366122" cy="3731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927" indent="0">
              <a:buNone/>
              <a:defRPr sz="1500" b="1"/>
            </a:lvl2pPr>
            <a:lvl3pPr marL="663854" indent="0">
              <a:buNone/>
              <a:defRPr sz="1300" b="1"/>
            </a:lvl3pPr>
            <a:lvl4pPr marL="995782" indent="0">
              <a:buNone/>
              <a:defRPr sz="1200" b="1"/>
            </a:lvl4pPr>
            <a:lvl5pPr marL="1327709" indent="0">
              <a:buNone/>
              <a:defRPr sz="1200" b="1"/>
            </a:lvl5pPr>
            <a:lvl6pPr marL="1659636" indent="0">
              <a:buNone/>
              <a:defRPr sz="1200" b="1"/>
            </a:lvl6pPr>
            <a:lvl7pPr marL="1991563" indent="0">
              <a:buNone/>
              <a:defRPr sz="1200" b="1"/>
            </a:lvl7pPr>
            <a:lvl8pPr marL="2323490" indent="0">
              <a:buNone/>
              <a:defRPr sz="1200" b="1"/>
            </a:lvl8pPr>
            <a:lvl9pPr marL="2655418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0921" y="1268677"/>
            <a:ext cx="3366122" cy="230491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70049" y="895482"/>
            <a:ext cx="3367444" cy="3731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927" indent="0">
              <a:buNone/>
              <a:defRPr sz="1500" b="1"/>
            </a:lvl2pPr>
            <a:lvl3pPr marL="663854" indent="0">
              <a:buNone/>
              <a:defRPr sz="1300" b="1"/>
            </a:lvl3pPr>
            <a:lvl4pPr marL="995782" indent="0">
              <a:buNone/>
              <a:defRPr sz="1200" b="1"/>
            </a:lvl4pPr>
            <a:lvl5pPr marL="1327709" indent="0">
              <a:buNone/>
              <a:defRPr sz="1200" b="1"/>
            </a:lvl5pPr>
            <a:lvl6pPr marL="1659636" indent="0">
              <a:buNone/>
              <a:defRPr sz="1200" b="1"/>
            </a:lvl6pPr>
            <a:lvl7pPr marL="1991563" indent="0">
              <a:buNone/>
              <a:defRPr sz="1200" b="1"/>
            </a:lvl7pPr>
            <a:lvl8pPr marL="2323490" indent="0">
              <a:buNone/>
              <a:defRPr sz="1200" b="1"/>
            </a:lvl8pPr>
            <a:lvl9pPr marL="2655418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70049" y="1268677"/>
            <a:ext cx="3367444" cy="230491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25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9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5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0921" y="159279"/>
            <a:ext cx="2506405" cy="67786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78588" y="159279"/>
            <a:ext cx="4258904" cy="34143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0921" y="837142"/>
            <a:ext cx="2506405" cy="2736453"/>
          </a:xfrm>
        </p:spPr>
        <p:txBody>
          <a:bodyPr/>
          <a:lstStyle>
            <a:lvl1pPr marL="0" indent="0">
              <a:buNone/>
              <a:defRPr sz="1000"/>
            </a:lvl1pPr>
            <a:lvl2pPr marL="331927" indent="0">
              <a:buNone/>
              <a:defRPr sz="900"/>
            </a:lvl2pPr>
            <a:lvl3pPr marL="663854" indent="0">
              <a:buNone/>
              <a:defRPr sz="700"/>
            </a:lvl3pPr>
            <a:lvl4pPr marL="995782" indent="0">
              <a:buNone/>
              <a:defRPr sz="700"/>
            </a:lvl4pPr>
            <a:lvl5pPr marL="1327709" indent="0">
              <a:buNone/>
              <a:defRPr sz="700"/>
            </a:lvl5pPr>
            <a:lvl6pPr marL="1659636" indent="0">
              <a:buNone/>
              <a:defRPr sz="700"/>
            </a:lvl6pPr>
            <a:lvl7pPr marL="1991563" indent="0">
              <a:buNone/>
              <a:defRPr sz="700"/>
            </a:lvl7pPr>
            <a:lvl8pPr marL="2323490" indent="0">
              <a:buNone/>
              <a:defRPr sz="700"/>
            </a:lvl8pPr>
            <a:lvl9pPr marL="2655418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1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93262" y="2800350"/>
            <a:ext cx="4571048" cy="33059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93262" y="357452"/>
            <a:ext cx="4571048" cy="2400300"/>
          </a:xfrm>
        </p:spPr>
        <p:txBody>
          <a:bodyPr/>
          <a:lstStyle>
            <a:lvl1pPr marL="0" indent="0">
              <a:buNone/>
              <a:defRPr sz="2300"/>
            </a:lvl1pPr>
            <a:lvl2pPr marL="331927" indent="0">
              <a:buNone/>
              <a:defRPr sz="2000"/>
            </a:lvl2pPr>
            <a:lvl3pPr marL="663854" indent="0">
              <a:buNone/>
              <a:defRPr sz="1700"/>
            </a:lvl3pPr>
            <a:lvl4pPr marL="995782" indent="0">
              <a:buNone/>
              <a:defRPr sz="1500"/>
            </a:lvl4pPr>
            <a:lvl5pPr marL="1327709" indent="0">
              <a:buNone/>
              <a:defRPr sz="1500"/>
            </a:lvl5pPr>
            <a:lvl6pPr marL="1659636" indent="0">
              <a:buNone/>
              <a:defRPr sz="1500"/>
            </a:lvl6pPr>
            <a:lvl7pPr marL="1991563" indent="0">
              <a:buNone/>
              <a:defRPr sz="1500"/>
            </a:lvl7pPr>
            <a:lvl8pPr marL="2323490" indent="0">
              <a:buNone/>
              <a:defRPr sz="1500"/>
            </a:lvl8pPr>
            <a:lvl9pPr marL="2655418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93262" y="3130947"/>
            <a:ext cx="4571048" cy="469503"/>
          </a:xfrm>
        </p:spPr>
        <p:txBody>
          <a:bodyPr/>
          <a:lstStyle>
            <a:lvl1pPr marL="0" indent="0">
              <a:buNone/>
              <a:defRPr sz="1000"/>
            </a:lvl1pPr>
            <a:lvl2pPr marL="331927" indent="0">
              <a:buNone/>
              <a:defRPr sz="900"/>
            </a:lvl2pPr>
            <a:lvl3pPr marL="663854" indent="0">
              <a:buNone/>
              <a:defRPr sz="700"/>
            </a:lvl3pPr>
            <a:lvl4pPr marL="995782" indent="0">
              <a:buNone/>
              <a:defRPr sz="700"/>
            </a:lvl4pPr>
            <a:lvl5pPr marL="1327709" indent="0">
              <a:buNone/>
              <a:defRPr sz="700"/>
            </a:lvl5pPr>
            <a:lvl6pPr marL="1659636" indent="0">
              <a:buNone/>
              <a:defRPr sz="700"/>
            </a:lvl6pPr>
            <a:lvl7pPr marL="1991563" indent="0">
              <a:buNone/>
              <a:defRPr sz="700"/>
            </a:lvl7pPr>
            <a:lvl8pPr marL="2323490" indent="0">
              <a:buNone/>
              <a:defRPr sz="700"/>
            </a:lvl8pPr>
            <a:lvl9pPr marL="2655418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399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80921" y="160206"/>
            <a:ext cx="6856572" cy="666750"/>
          </a:xfrm>
          <a:prstGeom prst="rect">
            <a:avLst/>
          </a:prstGeom>
        </p:spPr>
        <p:txBody>
          <a:bodyPr vert="horz" lIns="66385" tIns="33193" rIns="66385" bIns="3319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0921" y="933450"/>
            <a:ext cx="6856572" cy="2640145"/>
          </a:xfrm>
          <a:prstGeom prst="rect">
            <a:avLst/>
          </a:prstGeom>
        </p:spPr>
        <p:txBody>
          <a:bodyPr vert="horz" lIns="66385" tIns="33193" rIns="66385" bIns="3319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80921" y="3707871"/>
            <a:ext cx="1777630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8020-01DF-46D3-9FCB-1B1C91DFC3B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02958" y="3707871"/>
            <a:ext cx="2412497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59863" y="3707871"/>
            <a:ext cx="1777630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01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3854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945" indent="-248945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9382" indent="-207455" algn="l" defTabSz="6638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8147560"/>
              </p:ext>
            </p:extLst>
          </p:nvPr>
        </p:nvGraphicFramePr>
        <p:xfrm>
          <a:off x="424830" y="919440"/>
          <a:ext cx="5760640" cy="322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166" y="76195"/>
            <a:ext cx="1225402" cy="7193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5430" y="179836"/>
            <a:ext cx="1146926" cy="131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9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09528419"/>
              </p:ext>
            </p:extLst>
          </p:nvPr>
        </p:nvGraphicFramePr>
        <p:xfrm>
          <a:off x="424830" y="1136154"/>
          <a:ext cx="56886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64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</Words>
  <Application>Microsoft Office PowerPoint</Application>
  <PresentationFormat>Personalizado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Olvera</dc:creator>
  <cp:lastModifiedBy>Usuario</cp:lastModifiedBy>
  <cp:revision>8</cp:revision>
  <dcterms:created xsi:type="dcterms:W3CDTF">2020-01-07T18:28:26Z</dcterms:created>
  <dcterms:modified xsi:type="dcterms:W3CDTF">2020-02-12T22:12:24Z</dcterms:modified>
</cp:coreProperties>
</file>